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4"/>
  </p:sldMasterIdLst>
  <p:notesMasterIdLst>
    <p:notesMasterId r:id="rId37"/>
  </p:notesMasterIdLst>
  <p:sldIdLst>
    <p:sldId id="330" r:id="rId5"/>
    <p:sldId id="331" r:id="rId6"/>
    <p:sldId id="400" r:id="rId7"/>
    <p:sldId id="392" r:id="rId8"/>
    <p:sldId id="393" r:id="rId9"/>
    <p:sldId id="395" r:id="rId10"/>
    <p:sldId id="398" r:id="rId11"/>
    <p:sldId id="401" r:id="rId12"/>
    <p:sldId id="404" r:id="rId13"/>
    <p:sldId id="402" r:id="rId14"/>
    <p:sldId id="405" r:id="rId15"/>
    <p:sldId id="406" r:id="rId16"/>
    <p:sldId id="407" r:id="rId17"/>
    <p:sldId id="408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8" r:id="rId26"/>
    <p:sldId id="419" r:id="rId27"/>
    <p:sldId id="420" r:id="rId28"/>
    <p:sldId id="417" r:id="rId29"/>
    <p:sldId id="421" r:id="rId30"/>
    <p:sldId id="422" r:id="rId31"/>
    <p:sldId id="424" r:id="rId32"/>
    <p:sldId id="335" r:id="rId33"/>
    <p:sldId id="291" r:id="rId34"/>
    <p:sldId id="403" r:id="rId35"/>
    <p:sldId id="42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and Front Slide Designs" id="{9A85B39D-91F4-5745-9D70-DB1C36785873}">
          <p14:sldIdLst>
            <p14:sldId id="330"/>
            <p14:sldId id="331"/>
            <p14:sldId id="400"/>
            <p14:sldId id="392"/>
            <p14:sldId id="393"/>
            <p14:sldId id="395"/>
            <p14:sldId id="398"/>
            <p14:sldId id="401"/>
            <p14:sldId id="404"/>
            <p14:sldId id="402"/>
            <p14:sldId id="405"/>
            <p14:sldId id="406"/>
            <p14:sldId id="407"/>
            <p14:sldId id="408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0"/>
            <p14:sldId id="417"/>
            <p14:sldId id="421"/>
            <p14:sldId id="422"/>
            <p14:sldId id="424"/>
            <p14:sldId id="335"/>
            <p14:sldId id="291"/>
            <p14:sldId id="403"/>
            <p14:sldId id="425"/>
          </p14:sldIdLst>
        </p14:section>
        <p14:section name="Assets" id="{00DCCD09-46F4-C64A-84B2-1234529ABF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orient="horz" pos="2544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vete, Danielle" initials="PD" lastIdx="1" clrIdx="0">
    <p:extLst>
      <p:ext uri="{19B8F6BF-5375-455C-9EA6-DF929625EA0E}">
        <p15:presenceInfo xmlns:p15="http://schemas.microsoft.com/office/powerpoint/2012/main" userId="S::danielle.prevete@landorandfitch.com::ea741048-338b-4cc5-acdc-1e3087087a08" providerId="AD"/>
      </p:ext>
    </p:extLst>
  </p:cmAuthor>
  <p:cmAuthor id="2" name="Grace Jung" initials="GJ" lastIdx="3" clrIdx="1">
    <p:extLst>
      <p:ext uri="{19B8F6BF-5375-455C-9EA6-DF929625EA0E}">
        <p15:presenceInfo xmlns:p15="http://schemas.microsoft.com/office/powerpoint/2012/main" userId="S::grace.jung@landorandfitch.com::97d4d1cb-889a-4aa0-8ca0-500bfccc1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DEA"/>
    <a:srgbClr val="F2F2EE"/>
    <a:srgbClr val="29707A"/>
    <a:srgbClr val="E3E2DC"/>
    <a:srgbClr val="F8F7F5"/>
    <a:srgbClr val="F8F7F6"/>
    <a:srgbClr val="F8F8F6"/>
    <a:srgbClr val="F8F9F6"/>
    <a:srgbClr val="F8FAF6"/>
    <a:srgbClr val="F8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6327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>
        <p:guide orient="horz" pos="1344"/>
        <p:guide orient="horz" pos="2544"/>
        <p:guide orient="horz" pos="38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DED8EAC6-2D5B-D844-A615-EDB1D698BF23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2BA7E1BB-25B4-574B-B089-309528012E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rgbClr val="FF4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33701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CDC31-0CDD-B848-AD2A-2D4ECA921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4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5A8D1-6BB1-3047-9BD1-79559FA499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37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3F9380-EE94-6448-A41D-9DDBA8D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70FD612-8821-EE49-A0C5-77C6111FD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F5CC65-92EA-304D-B5FD-87FA9451CC6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5F5CE32C-8106-1248-8E7D-0220696468D6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E8F1D-3C05-224D-A215-9C41DDB98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72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34F4663-0B4A-8447-9D6F-40CDA939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43C99B3-5983-A74C-AE34-2CF10800CFFB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228600" y="1714500"/>
            <a:ext cx="11734800" cy="4305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6F04F07-B6C3-D64A-A8EB-8BD4B1625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7E2547DE-EE34-4E4C-847E-F8CEB78389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68FA1-35A0-FA42-8E5C-15161C4E1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7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A1A9D-031F-4331-825A-FD1C8B738EFD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7F6F4-9E55-4BC4-8704-1D382B6DD33C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16FF97-4445-BF40-AE91-BFFEC4948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81F1528-7C93-7148-803C-FDD0C36D61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95ABCC-E89D-B444-82DF-8B04486945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6557ABE-570C-D545-911A-E5C1FBAE41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3A7F10FF-CBA4-7D44-83DC-75C094FECF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C699DAB-206F-D643-A70A-B85E8C27A8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1BAF056B-960B-664A-8434-DD58A98A2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FF8F0DC-0B57-2E41-81C2-5F66B8CF5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32D4C44-31E9-574D-A565-23C4B7510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6C91E94-E3C6-F441-BE0C-1FE98E6C8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D4DBD2DA-3AD2-C642-8C55-472AFA14ADD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DDCB49-4846-B146-B0EF-71F4769603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5214661-A1C2-714C-8FD6-F37BA412D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302BA0B-8DE8-2447-9102-73B26408E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F2AF5BF-FCB0-4D40-89D7-86A641BF9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D25704-7F2A-A244-AD8B-3BAC0FB7F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366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233C1-48E2-427E-B2C6-38E32055A963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FF190-10F1-4201-AE5D-1C3673291F69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0C23041-45CB-C040-9C5A-DD33E3262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9137709-4275-4140-8465-53BD64A4A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EC246B4-F1D0-754E-B440-28226D2ADC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D01DC6FC-9816-B845-ADAD-84758D8D27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5BF896-F0D4-614F-B330-1F76698902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D299DA0-65CE-614C-B064-6912719EF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5BAD7E9-72C8-4044-B630-FC8F60113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54EF588-9AC7-4947-A06B-1CE0E07D1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672A8537-72C1-2E4B-B560-7BDCA4C1CB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5A10F9C-411F-AA4A-9E2C-D8BAEEFCAF2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0563" indent="-163513">
              <a:buClr>
                <a:srgbClr val="042315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DD909CB-E93C-0944-B3AD-BFBF8FC7DD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B7E7D2A-5EB7-4E40-88FC-349939DAE0E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9E6ED3-4CD7-49CA-A458-BB6774387E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EFC73BE-DDBB-4D8B-9CA4-D050AD2074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B2FF86-28F1-4C18-B526-42934A5F2E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85A9AC-CAD8-354E-B43A-CB7D3B370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266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AEFE81-BF82-4FA1-B342-B6823A6FA12C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D97EC-971A-4805-9D10-C3F0AE18C118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1808E42-71B3-BB49-9A56-CAF0072E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75C68DB-2951-1A44-A054-DCB5739775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BCB5D1A-0C51-C74C-973A-DFE7F04DC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923D297-C75B-7C49-BAE4-03E8D0793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F8217-0AB2-5B4E-825A-A317C6984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37023B4A-0693-2342-B901-52D5F3C00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EE0D4D9-E606-0D41-B8D6-CB52FB4368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37CA248-422C-494E-854B-8921BCC60C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85A4DC7-074E-D64E-A171-A9D1C3F5C2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CC07517-49B8-444D-8401-DC29C1F9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5C7CD894-CBF6-0B49-BD1D-03D16B2CD3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26EA23-B799-0445-8AE4-14799534E1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0563" indent="-163513">
              <a:buClr>
                <a:schemeClr val="accent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61388D-60A4-8144-B4EC-3E0857C447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7D3D450-1EC9-534F-BCF6-C67D9416FDC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48C79D5-07F1-9E43-B6CA-0AD37095F0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25108D-C571-EB42-8833-90C3CF8BBB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74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5B5F8-E196-4D05-AA7A-FD19AA38C644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99C1A-A880-4D80-BEEA-A1425AFB8A15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8422AB4-38AC-E245-95E9-D4EBD4FE1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F2367C-A2C2-2A4C-A1BA-998AD4CF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C3943E1-6165-E04A-8A64-6375279C0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DD84469-3B96-D541-953A-A77D2F7339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B31445D-8949-F147-B03B-08A7BBBAD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5260156-A6C9-7F45-AA47-3B158742A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E27787B-F07F-6A48-9F01-A11E5B25E8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C275A25-09EF-0D49-9C98-A13E944E4A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83A7B57-1BBE-624F-9AAA-EEDF3187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BFDA0E-35D5-9848-9648-B18F4E46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64FA7348-CF79-3C47-A078-816D07D28D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77DEA71-831F-8E4A-849D-60CE3B9BEF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E04F33-9CC2-B64C-AA85-D8C4C72C58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58AACB-F794-854A-9587-3A75E2B8945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A9CBD2-646C-9644-ACEE-8B75B3DE454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D063E8-ADCC-0C4D-BAC1-496CD5881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2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971B0DC-62D2-2D4D-A70E-3CC614E442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1C05D-0640-8941-8D61-25801E8D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36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98C18-3CF3-8C44-8E7C-81674A7F1E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565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Cloud-w Foo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6DA1B-28D9-944B-8727-940F8A8C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0DE37-A4B9-2245-A1E3-DB646942B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424B7-61B0-EF41-A8C1-C8C6B0670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8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Header &amp;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33908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CEB-FCAA-0840-B206-16CA358C0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4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50F3D-D012-4F48-A65E-55C891B5A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30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ep Forest w Footer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6B7D36-32ED-4B4E-971E-D7FD3D71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E198F-84D6-3546-9733-134DB6026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73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Red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73AAFA-CDCB-254C-AB03-2264AF77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26FF0-2757-A34E-8DCD-B7A5DC6094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0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3D3C3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005C2-BA9E-1648-B1D4-D5AB98AFF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4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Spring Green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009F3-F11A-1445-92B4-14CA2DE38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3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White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58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D35AC5-55CC-E946-8741-7EC0EAA1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415B2-536B-284F-8F41-D808BB01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0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page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0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F01EC-5402-9A45-A5FD-B90BFF2880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15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C9C7A7A-3C96-7149-AC61-D61B519D6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3CD2F-834E-1A4B-B5D1-3A5995D03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7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A8E9CF1-CA51-BE4E-B6E5-6852DD5DE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39A61-9FA4-1E44-A208-DAE1AF2FE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49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C5FB1-1249-E24B-91AA-C4B58CB3D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10F02-DA94-E148-87C5-68309F33F597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59504"/>
          <a:stretch/>
        </p:blipFill>
        <p:spPr>
          <a:xfrm>
            <a:off x="7223861" y="0"/>
            <a:ext cx="49681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E6B15-BFDC-7C41-B135-8F9AC0C969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7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ED639A98-B7D1-7749-A783-475FFFBB4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715" r="-11389"/>
          <a:stretch/>
        </p:blipFill>
        <p:spPr>
          <a:xfrm>
            <a:off x="7642822" y="0"/>
            <a:ext cx="60562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8B4DB-7BA7-BB48-84F6-A7BB3A1A5D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68780-FA65-4444-9BCA-B12A9142C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5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63032-407C-D94D-8FAA-FA8DB67A2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A051F55-DD70-AD45-9776-3723F17DB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1864E-4A1D-E640-AA2F-C5487E5EB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7FAA3-7364-C344-922B-975B10311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3194E-E81A-8647-99ED-C1813CD42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89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B0640D-E89A-DA4A-AFEF-9FCA70DD56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57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36901-49D2-5849-A92F-075CE073B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36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82BBA-E470-6D41-87FF-A004A4767D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60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5D513-6AFA-0343-9D8D-AA8A39C74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59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CE118-6140-6649-84F6-AC2864CCA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83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E98BC-8FDC-2B4E-8969-E9AF6969C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28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CC754FC-6B1F-0448-97FB-2208D732A0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330102-06AC-B845-BAE2-176412377C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BAC55-8C3C-4599-8C59-20D13886590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1581BA-ADBF-4A98-9C93-3741A86164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81501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Blue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D5053D-7ADF-5D49-BBEB-9C125E5059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11FB87-C14F-164F-AA85-F14D4AA343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8EF94-EB7B-AA48-95A2-30B1DAB6AC2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19885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B874B7-E306-D146-93DB-034442038E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19885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FF462D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7190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Imag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C670D-23FC-2742-8604-DE8307ED1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0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E54B26-15AF-0B48-9A17-8DC2B8ECF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7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B170-C560-6D47-BE04-7215B1F1BEDE}"/>
              </a:ext>
            </a:extLst>
          </p:cNvPr>
          <p:cNvPicPr>
            <a:picLocks/>
          </p:cNvPicPr>
          <p:nvPr userDrawn="1"/>
        </p:nvPicPr>
        <p:blipFill>
          <a:blip r:embed="rId2"/>
          <a:srcRect l="30404" r="3040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832E4-477C-E640-89EE-12B21A32F5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2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ing Green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3CD2-0136-6B44-829E-D592EEC8570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573"/>
          <a:stretch/>
        </p:blipFill>
        <p:spPr>
          <a:xfrm>
            <a:off x="7442522" y="0"/>
            <a:ext cx="474947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4F5F2-745E-EC46-9475-6B01CE4794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5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D3065-88F5-A848-BBAC-69B6628BB50F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47268"/>
          <a:stretch/>
        </p:blipFill>
        <p:spPr>
          <a:xfrm>
            <a:off x="8599989" y="0"/>
            <a:ext cx="3603585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65D76-7123-864B-8F8E-95FD5A755F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6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02DA3-C165-49D0-AFF1-BE1A3104A85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5A5D-83DB-7E4E-97E4-4AA2342CA2EC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53873"/>
          <a:stretch/>
        </p:blipFill>
        <p:spPr>
          <a:xfrm>
            <a:off x="8993529" y="0"/>
            <a:ext cx="3198472" cy="686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03450-5BF1-B742-87AE-7FD6FAA95B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3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B0E97-A173-E943-9624-F2C485803C5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360"/>
          <a:stretch/>
        </p:blipFill>
        <p:spPr>
          <a:xfrm>
            <a:off x="7442194" y="0"/>
            <a:ext cx="4762506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C755D-D349-5848-A2C0-5E052CC188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00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pring Green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809E-0E91-CF41-8D16-79B600A1E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kye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5929-D160-0742-8428-5987A21C6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2E15C3-C2A6-DC48-80F6-132467E90B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49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01</a:t>
            </a:r>
          </a:p>
          <a:p>
            <a:pPr lvl="0"/>
            <a:r>
              <a:rPr lang="en-US" dirty="0"/>
              <a:t>02</a:t>
            </a:r>
          </a:p>
          <a:p>
            <a:pPr lvl="0"/>
            <a:r>
              <a:rPr lang="en-US" dirty="0"/>
              <a:t>03</a:t>
            </a:r>
          </a:p>
          <a:p>
            <a:pPr lvl="0"/>
            <a:r>
              <a:rPr lang="en-US" dirty="0"/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51100-00A3-BB45-901F-81B0F8E8E0E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849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451C69-4432-45D6-BB5C-72DFA0297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26387-BF62-024B-A5EE-B0ADE852B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5CDD57-D1A6-D140-B3A1-649C3BED6A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B6D032-5AFE-C842-B1D6-D212C39ED6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337892B-8722-4084-BE4B-618522AA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60C54-0847-0D45-BAD7-194C395981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8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EB9F49-EEFB-174B-A4D2-63CE4B73D3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06B28-53C4-C149-A5FD-DC39EC1569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63CC257-99FA-4AE1-ADB7-A1565E4ED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0D10D-3E00-C04D-8878-28367D3BF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0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3FD53-EE17-9142-A553-C451CE0244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93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0"/>
            <a:ext cx="45577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D2F460-B831-3F4D-B439-F9CC8036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0B31AA-5271-7F45-90C7-D043A4201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2DD52D0F-13FB-4843-AAA6-1D8F14BAD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8B438-7CE9-134E-959E-C3EA01ABF8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19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-12192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1667CA7-79BC-5E48-BDE0-776E99AFF1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5069782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39BBFD-7D67-0149-BBF4-BC38D780C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84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Cloud - Vital K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53318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7580" b="47410"/>
          <a:stretch/>
        </p:blipFill>
        <p:spPr>
          <a:xfrm>
            <a:off x="7643813" y="354709"/>
            <a:ext cx="2264275" cy="3074291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D3F953-AAA5-7545-AE20-48383DE9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7DB1B-FE1E-E448-9143-FC5C6346E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44" t="37307"/>
          <a:stretch/>
        </p:blipFill>
        <p:spPr>
          <a:xfrm>
            <a:off x="9507255" y="2704605"/>
            <a:ext cx="2464580" cy="3664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CE48B-9B46-D04F-BA0B-5BFB32DC6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ing Green - Vital 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728" b="44362"/>
          <a:stretch/>
        </p:blipFill>
        <p:spPr>
          <a:xfrm>
            <a:off x="7648461" y="354710"/>
            <a:ext cx="2251002" cy="32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57CC1-5343-204C-A4BE-4F94CF2C7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47" t="42760"/>
          <a:stretch/>
        </p:blipFill>
        <p:spPr>
          <a:xfrm>
            <a:off x="9652958" y="3033687"/>
            <a:ext cx="2310441" cy="333581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3097A11-4D17-2E43-A878-096101EDF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057" y="15167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C77D9-FE3E-294B-A9F4-0AAD8E3DB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CB016-EF40-364C-B26F-51DAA5CDBF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8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uce - Vital K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C84-DA1E-1F44-94A6-435D1A42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139" t="44975"/>
          <a:stretch/>
        </p:blipFill>
        <p:spPr>
          <a:xfrm>
            <a:off x="9515690" y="3161495"/>
            <a:ext cx="2456145" cy="321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13B77-D11D-9F4C-B80E-BB2CEC44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95" b="46156"/>
          <a:stretch/>
        </p:blipFill>
        <p:spPr>
          <a:xfrm>
            <a:off x="7643813" y="354710"/>
            <a:ext cx="2242059" cy="3147616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4556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06540-4882-A246-9306-569BD1AECF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30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Warm Red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395F-3F20-C24B-919A-8D414FBD26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1736" y="287072"/>
            <a:ext cx="5424477" cy="49319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F8E47-3D9A-0145-999F-44BC50A28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1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6600" y="1714500"/>
            <a:ext cx="8343900" cy="2552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986748"/>
            <a:ext cx="2933698" cy="3286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00" y="1714499"/>
            <a:ext cx="2590800" cy="2552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B41FB8-9A6B-504A-99EB-068E8A2D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34D7E2-E0D9-6E49-AB65-D1B044884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006231EF-8E10-424C-A594-67CA70BB17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8CECC-09B7-DB4F-BCDC-CC6AC91F76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00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28600" y="1321724"/>
            <a:ext cx="7011974" cy="469807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Add body text here—Lorem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6B890-508D-894E-9ED0-A1866350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383610-D668-8544-B7D6-2F1AACA3E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3125"/>
            <a:ext cx="73910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A0CA2C9B-4F75-0446-9529-6658799FB9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7391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365A0-9F47-C148-8BCB-3995283AF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040" y="1877234"/>
            <a:ext cx="8919959" cy="351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7793"/>
            <a:ext cx="8915400" cy="2690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83831B-2B67-404C-B3E8-D5CB1319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062FC2-ABE4-C34F-8AFD-7A1011E7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289E4EDC-BD74-4448-ADE2-7D000BA8CB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120DF-1460-2946-A6E2-B23CE328FA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6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ABD51D-894D-544C-B7DD-8BE9E145D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542637F-F685-BC43-8125-94FB9084AD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3BBD54-FD2A-DC49-B88D-D4A899116E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AD8D1B-3F60-EC44-A487-7E5D890DA5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3D1CF-597A-7645-BA0F-14D10D5B6C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BB1827-0D3E-494C-9B85-A059D950B8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54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3C8B34-2353-FD4D-9E71-B8BBEDA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C24D1B-EF41-5446-89DF-2CEC95D00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72078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52D4BB9-D82E-9642-B6B5-59FB16BBD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0C743D-E04D-CF43-AEE0-4638973879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6134537-B4C0-FC49-AA11-C6E48C51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042315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042315"/>
                </a:solidFill>
              </a:defRPr>
            </a:lvl2pPr>
            <a:lvl3pPr>
              <a:buFontTx/>
              <a:buNone/>
              <a:defRPr sz="1600">
                <a:solidFill>
                  <a:srgbClr val="042315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042315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561BC4-A245-EC44-997D-0CF1D47400E4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72078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>
                <a:solidFill>
                  <a:srgbClr val="042315"/>
                </a:solidFill>
              </a:rPr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DA45B32F-A542-7546-9A2C-E0AC157A7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2E53FA-DC67-6143-A692-ED9CCDCEF8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08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A0609-1D06-D04F-8D52-4E39B9285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36F16E-3725-F848-BDDF-7907B81F7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96C633BB-2E79-974A-87F1-594562487D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3B21BD-65B1-BA47-A141-F8C12A42C7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F5560B-4933-DB43-8C17-077668E24EF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9DDB47-8C4C-AE40-A5FE-E79C065FC7BB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  <a:endParaRPr lang="en-US" dirty="0"/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C39711F2-9070-F843-A056-A93C6BB0D3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51408-71E7-2546-AC75-695F5AEE14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7AC11C-34D5-1245-961A-397EAB59DF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9627F6-2087-4E45-BE52-0BCE13073F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90375F-B617-3A4D-9224-7C44FEE2387F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Add 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FA2D3-9937-4245-8A8F-659FB0E590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68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460F7-C4DF-1649-A79C-B0036650A8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4067939"/>
            <a:ext cx="4343164" cy="195186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A058DD17-2E23-BC40-A026-8858F9BE56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79913-9831-2C46-96EF-35A1AAFB6AE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620000" y="876300"/>
            <a:ext cx="3048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A97B0-5987-F143-A781-7C143274D8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851418" y="5052128"/>
            <a:ext cx="1111981" cy="838200"/>
          </a:xfrm>
        </p:spPr>
        <p:txBody>
          <a:bodyPr/>
          <a:lstStyle>
            <a:lvl1pPr>
              <a:buClr>
                <a:schemeClr val="bg1"/>
              </a:buClr>
              <a:defRPr sz="1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BD8E0E-AB41-0A43-BD41-1C5E50C4C0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51418" y="4121544"/>
            <a:ext cx="1111981" cy="838200"/>
          </a:xfrm>
        </p:spPr>
        <p:txBody>
          <a:bodyPr/>
          <a:lstStyle>
            <a:lvl1pPr marL="0" indent="0">
              <a:buNone/>
              <a:defRPr sz="4800">
                <a:ln>
                  <a:solidFill>
                    <a:schemeClr val="bg1"/>
                  </a:solidFill>
                </a:ln>
                <a:noFill/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294FF-6C72-6348-B6E1-F07A92D1C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02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9F2814-2A42-8747-86C6-18C297A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2B6308-FC5C-7F40-92A6-CE736A7B7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35761AD7-5E66-4446-BAD2-3EC71AA2C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1D09163-64E4-724E-BD9C-63AEC08EB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81DA9B-DA3F-584E-A9F0-D45472FFF5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107E20-457F-884D-971B-B57AD13E53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7205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9D7CD-B53E-624E-A433-5A01A11D1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17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1714500"/>
            <a:ext cx="2590801" cy="34671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714500"/>
            <a:ext cx="2590800" cy="34671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D1A82F-31C9-3A49-BAEF-9D68063AE1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776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0165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599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B3291A2-618A-D34A-9F60-34F932C2116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37743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4F239B-FC19-6A44-81DB-18C9D7976C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5522967"/>
            <a:ext cx="11743235" cy="496833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43259-7705-1443-9A6F-DBEC48437FE7}"/>
              </a:ext>
            </a:extLst>
          </p:cNvPr>
          <p:cNvCxnSpPr/>
          <p:nvPr userDrawn="1"/>
        </p:nvCxnSpPr>
        <p:spPr>
          <a:xfrm>
            <a:off x="6096000" y="1238081"/>
            <a:ext cx="0" cy="40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77CADEC-71F5-EC45-80FE-7365332CC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5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2 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315983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599" y="2435703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8955" y="1315983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8954" y="2435703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548CB3D-9B84-574E-885C-FE1F744C417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651" y="1315983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5EA021-0173-634F-911F-DF1E746534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9651" y="2435703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F7943D42-7EE2-DA40-A1D9-F914DDD8C88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372258" y="1315983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617F172-2F05-B94E-AFAD-9E8E6F40C7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2257" y="2435703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864974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4984694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278955" y="3864974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8954" y="4984694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469C8122-40A6-AC4F-B228-B46DF4AA496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29651" y="3864974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7F3FD-607C-5645-B83E-9BA9ABD7D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651" y="4984694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C55632ED-F088-FF49-851A-25B32D353EF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372258" y="3864974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C54EE8-524C-A143-B9F3-2572B4B443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257" y="4984694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45D4AF-DC33-D546-9BF7-A52AB8B716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131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3 Ro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561995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3472" y="1564581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562100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6872" y="1564686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273909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3472" y="3276496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72000" y="3274014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6872" y="3276601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203FBC-FB8C-F94A-A317-F50AD9F7409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28600" y="5029881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7D9D11-353D-9048-9564-37A684BF68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3472" y="5032468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2EA5CB2-F295-E346-9340-B2E11080602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72000" y="5029986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765B797-6F7F-7345-80FA-1A94CA24E6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56872" y="5032573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6CE4F6-B74D-264F-87B7-F0BCA4557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65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mpariso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386530"/>
            <a:ext cx="4343164" cy="538259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0000" y="1386530"/>
            <a:ext cx="4343163" cy="538259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8012-C8AC-8944-9C8F-566AE38AAA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8600" y="2233612"/>
            <a:ext cx="4343400" cy="3786187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800100" indent="-2857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8F8ADB-2953-A64A-97B3-AB59AE4A7D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32813" y="2233613"/>
            <a:ext cx="4330350" cy="3786186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>
                <a:solidFill>
                  <a:srgbClr val="3D3C3C"/>
                </a:solidFill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D096CDA-242D-D948-869B-FB5A126D191B}"/>
              </a:ext>
            </a:extLst>
          </p:cNvPr>
          <p:cNvSpPr/>
          <p:nvPr userDrawn="1"/>
        </p:nvSpPr>
        <p:spPr>
          <a:xfrm>
            <a:off x="5440545" y="1337404"/>
            <a:ext cx="1310910" cy="6493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E36402-50AB-EF47-8908-E5B41D3F2F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370AA-E1A6-6D43-8193-53FA758A62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8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766" y="1214132"/>
            <a:ext cx="3045303" cy="86687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6599" y="1214132"/>
            <a:ext cx="3045303" cy="86687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7839" y="1214132"/>
            <a:ext cx="3045303" cy="86687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159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6603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0537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51650-0AF5-7B41-8717-C63444B9D1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767" y="5530474"/>
            <a:ext cx="10642376" cy="489326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290096-5724-3C4E-804A-4E0854B5D9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573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2241" y="1714500"/>
            <a:ext cx="2593494" cy="87630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5630" y="1714500"/>
            <a:ext cx="2579770" cy="87630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75295" y="1714500"/>
            <a:ext cx="2593841" cy="87630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7634" y="2715236"/>
            <a:ext cx="2579766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5633" y="2715236"/>
            <a:ext cx="2574127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7993" y="2715236"/>
            <a:ext cx="2593842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CCFC44E-C6B5-0540-A29E-F342F4B86B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631" y="1714500"/>
            <a:ext cx="2579770" cy="4305300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2F6B0D-867D-CF48-BCDC-6861ED52B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0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597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5B1A441-818E-2042-B9D2-1725279087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7296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440BF4-40CE-3A4D-91C2-BCCF11E0F8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6990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6E7C3-9692-204C-A04A-422E675B05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196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5710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893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2599" y="1549321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0709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719237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3893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C39C1A6-7460-C14B-83D4-33C9C6C4BE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599" y="3711455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0709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60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739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9995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C2B804-C5D8-5A48-81B7-5713C7B60E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80692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860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6C4C6A1-C28C-3C49-87BE-83DCC38A48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7D3C4A-8655-C742-969F-3A260036A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15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98" y="1557103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01" y="1542911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30608" y="5015406"/>
            <a:ext cx="3033977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30598" y="327417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13401" y="3259983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13401" y="5015406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30598" y="189803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613401" y="189803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0598" y="5370528"/>
            <a:ext cx="3032115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0598" y="360545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01" y="360545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01" y="5360876"/>
            <a:ext cx="3048000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038B1A7-E95E-3C4D-8B65-1DC936550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3349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7FBA33F-457B-9A44-B7DB-E88B05396B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349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EACCA0E-54DF-5545-8611-264EC0B9B2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3349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DB0FA13-C54A-684F-944E-EAE89AF852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56651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9471F6-7209-B74C-93EE-ADE8EE5C3E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56651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290A8D4-25E0-2A4A-A5BB-4F9AC29D1E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56651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F76D8E-F53F-CD47-B4F4-569C71C7B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20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4207"/>
            <a:ext cx="5409901" cy="1983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EEF68C-1B1A-8646-8CCC-05086C107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CE7C15-0676-9343-AA28-66396C737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540450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542C4BC2-AF38-2F4B-B584-42E2EC3A8B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2673"/>
            <a:ext cx="5404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BD0F517-AEAE-094F-9FEF-07077F5692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3621085"/>
            <a:ext cx="5404508" cy="2398715"/>
          </a:xfrm>
        </p:spPr>
        <p:txBody>
          <a:bodyPr/>
          <a:lstStyle>
            <a:lvl1pPr>
              <a:defRPr sz="1600">
                <a:solidFill>
                  <a:srgbClr val="042315"/>
                </a:solidFill>
              </a:defRPr>
            </a:lvl1pPr>
            <a:lvl2pPr>
              <a:defRPr sz="1600">
                <a:solidFill>
                  <a:srgbClr val="042315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042315"/>
                </a:solidFill>
              </a:defRPr>
            </a:lvl3pPr>
            <a:lvl4pPr>
              <a:defRPr sz="1600">
                <a:solidFill>
                  <a:srgbClr val="042315"/>
                </a:solidFill>
              </a:defRPr>
            </a:lvl4pPr>
            <a:lvl5pPr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7EE8B-FB39-CA44-9F1C-F53DCA59A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6526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655115"/>
            <a:ext cx="5410200" cy="3526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AAAA15-AAFD-3441-81B3-29C7FC7F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E462E2-8F77-744A-9EA3-B06C2162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5CB77C58-1442-CD4F-B09A-E4C3C0A4BF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323FFB-0571-EE48-AB6D-FD97A544B1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683598"/>
            <a:ext cx="5867400" cy="349800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90E587-DF5B-244B-84C0-EFFC32D3E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3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8600" y="342900"/>
            <a:ext cx="5638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103402"/>
            <a:ext cx="5638800" cy="13829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24600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60A5AE-250D-4E49-B021-1C521BCD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B66687D-5BC4-3E4E-A68A-2BDE83E23A8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367205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521467-5A4D-DC4C-8410-4F4BA6EC8F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CD9262-AFB5-7745-9C49-6EED75D3C6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F5097-95F7-ED48-B528-B37D55E28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5638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94AE8-DD6E-774D-BBAC-B9282E1F8B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357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B3D50F-8A60-FE4D-B79F-87494D725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FEEED-BF6B-4044-A2B9-BC9524FE9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CE40E-1CA7-D74E-A650-0623446B10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1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5/8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2000" y="0"/>
            <a:ext cx="7620001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2B99E8-4214-D34A-9777-9881FE3A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C5ED5A-85E8-1949-97FD-576322280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13505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6AFAA7E-B539-7E4A-83D2-34621A7B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13528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C99E50-AF54-4A43-BD6F-CE5EA52E5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7048"/>
            <a:ext cx="4135055" cy="4113767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754063" indent="-2270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BA5D7-52DC-A143-8EE2-CE58EC5445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113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 3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9149394" y="4267200"/>
            <a:ext cx="3042606" cy="259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49394" y="0"/>
            <a:ext cx="3042606" cy="426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  <a:endParaRPr lang="en-MX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247302"/>
            <a:ext cx="5508625" cy="12579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246527-7CA0-5B4D-86E9-3A271DD7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1CABF7-D828-314C-A892-4D805CF9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D87D3C-216A-894E-A218-6C4DE9311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1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6635BF-3AE8-384B-B98F-BB5B2DD4AE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4304" y="1527048"/>
            <a:ext cx="2583096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A47BF4-9246-BB41-A64D-AD21AD3825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31527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AE67A-E762-7540-869A-CDD40A1322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4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B0F45-F2BB-9540-A5EA-A8457341B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47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36BC0C-D77F-184F-BB95-9C2FBAC01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1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042315"/>
                </a:solidFill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94D75FA-3AE9-FC4C-A49E-066D99CE4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A5BB4E20-DF6B-C747-B076-731C7445A3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9E6BC8-8668-A04F-8F29-CC81027B61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800100" indent="-285750">
              <a:defRPr lang="en-US" sz="16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6014BE-DE71-124F-8000-659385AAD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08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 Spring Green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D0D241-EC5A-CF4D-80B1-CD8920F2D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0"/>
            <a:ext cx="3048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73A9760-9DB0-3E44-BA65-46626A8F9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910DDF-AB17-C149-9180-790A86F06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1CD3D8-86B6-9E42-A92C-E3853CE7DE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19070F-D07D-5A43-82D3-8B5D5C73380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C7D98CE-AED7-0044-B0AC-A73C2D22EE3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380692" y="1943101"/>
            <a:ext cx="2582708" cy="40767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A48CA4-03D3-41D1-985F-8A6131B22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661925A-A314-4EC5-8001-2296B870FF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714025"/>
            <a:ext cx="868679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DE606-DC6C-8444-806D-B3B4FAE52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5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1224" userDrawn="1">
          <p15:clr>
            <a:srgbClr val="FBAE40"/>
          </p15:clr>
        </p15:guide>
        <p15:guide id="4" orient="horz" pos="936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1"/>
            <a:ext cx="3048000" cy="3429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3429000"/>
            <a:ext cx="3048001" cy="3429000"/>
          </a:xfrm>
          <a:prstGeom prst="rect">
            <a:avLst/>
          </a:prstGeom>
          <a:solidFill>
            <a:srgbClr val="FF4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5BC7E2B-E8DF-C94A-9A1E-99A4EE5AF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A35FC36-AD3B-B148-B5B0-DCBA6ADE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67E2EE-40BC-864B-BC29-94AE865A6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554CA73C-F0CA-3D41-9DD0-B5C1C818FFC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8687272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0A8EF-09BD-DE42-8C97-9E987936F9F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EF47F6-FA94-AD4B-ACE1-9B449C9BF43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330E80-B381-5F4B-B2F8-660DF63E3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  <p15:guide id="4" orient="horz" pos="1224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Content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4B7933-C5EF-5346-A1EA-62BC3520BDE6}"/>
              </a:ext>
            </a:extLst>
          </p:cNvPr>
          <p:cNvSpPr/>
          <p:nvPr userDrawn="1"/>
        </p:nvSpPr>
        <p:spPr>
          <a:xfrm>
            <a:off x="0" y="0"/>
            <a:ext cx="3048000" cy="6879102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6599" y="342900"/>
            <a:ext cx="4225049" cy="190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AED7C1-57C7-EB42-B60B-97603D06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3EFBCC-431C-6443-AA33-6CFDC8F1C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5D81803-BCDE-3B4B-A55B-F229C7C660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EC57E-ED10-0940-9F4F-D9F535242F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C05E58-74B0-0247-AC01-1C047754F4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30246" y="347005"/>
            <a:ext cx="4241586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0ABA2B2D-70FB-2747-9758-85261B5F99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730245" y="2479236"/>
            <a:ext cx="4241587" cy="1896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2ACC1EC-9F0D-5943-8F6A-19905B7907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2479236"/>
            <a:ext cx="4225045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5734C4E-11C3-B746-885D-E15253270F1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76600" y="4607363"/>
            <a:ext cx="4225044" cy="19204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E17520F-6514-EF42-BCF3-3CAD8D2542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30243" y="4611468"/>
            <a:ext cx="4241589" cy="1912200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9BCBD2-373A-8F40-927B-AFC28C0681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6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B0D84B-0FBE-974C-B196-89A7E2F46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6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042315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3080" y="1580875"/>
            <a:ext cx="2646319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222833" y="1580875"/>
            <a:ext cx="2636473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6277913" y="1580875"/>
            <a:ext cx="2629391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9322100" y="1580875"/>
            <a:ext cx="2649392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3048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E95EB3-CE74-1D47-8882-CECC764A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0FBBC0-187B-3045-B1FA-8D3B9FA41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081E1690-AC6B-5C4B-B272-1CB1DF1EF62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6147C3-A7AC-C345-8158-DB04F8A9A3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CA8F4E4-21FF-3647-91D3-D364BA34E1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9D900E-8279-514E-85B7-1FE999893C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983D252-EBCF-4044-AD35-ED92FC4A81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34BD30-ED54-1742-8D08-E63CC45C2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0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Icon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30038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4C045D8E-03A8-8849-A250-8432BCFB9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54D9701-B3F9-A644-8A44-320EA67A7F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F339EAA-15D9-414A-9F7F-D7E057F067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80203" y="2566524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82F470-458B-B34A-B8B9-B570D23EC1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26854" y="2566524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8D4E62-3DC9-7D44-AD7A-1781F255E6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80203" y="5155975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B3EFCC4-5FC2-654B-981B-03BE481BAA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26854" y="5155975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9D77-6DDD-D242-ADD5-95CE612F012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572000" y="876300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1D57A5-E63F-804E-931C-2733A792514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619999" y="876300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F05831-170C-B84C-BB32-E72C54C9FD2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72000" y="3506211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B459C8-66F6-334F-9830-45D99BE838E6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7619999" y="3506211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E7F988-A2AE-544F-810A-FD2F990663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055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Chart w Imag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02A00-847B-B048-9312-C9DCAE7F563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81780"/>
            <a:ext cx="5638801" cy="65802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caption or quote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51D8F-74DC-8647-90D4-F17C675F8BD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6465888" y="371475"/>
            <a:ext cx="5505450" cy="57546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4897332F-5292-6241-B79B-1C8D4B6403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B4ED1B-C51F-C64E-A206-858E2596E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5638800" cy="3637703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2pPr>
            <a:lvl3pPr marL="527050" indent="0">
              <a:buClr>
                <a:schemeClr val="bg1"/>
              </a:buClr>
              <a:buFontTx/>
              <a:buNone/>
              <a:tabLst/>
              <a:defRPr sz="12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E895E7-2332-2840-9278-8C31581D39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917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2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1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821636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2178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B0F41E-B8A6-554F-9791-EFEE29A1B57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C0D7F61-83A3-9A4C-B808-82ECDF5F623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68797393-7089-8246-8E6B-9C691D9E81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DBF6EDA-CB83-144B-84E9-B6DA6CFBDBF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A01146-6CEE-454C-86E0-79564E0A4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BA9884-E94D-354D-AF51-8C4AC3E5E4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7E36DB-49F0-CE41-A792-DC6FC1181D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04423A-19C1-994E-A97A-17205ACBAE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E94A5D-0470-4D45-A6FB-CF347F3915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65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514A8316-B0F0-E64C-A005-F00E6DA717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750311B1-E416-7646-B8BF-DF3C53F6A2D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17E006E3-4291-4049-AD93-B5278AF31A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A4BC3B16-ACE1-104A-8B2D-FE828E65AF7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A5C78B-D28F-5D41-8FEE-ECEB0045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62E2FA-474D-F54A-B505-395B993AB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526CF53C-689A-294D-947F-C20332A6D6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578A9E8-7662-D44E-88D0-D10124D0B1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90166D-9663-AA42-BBFA-258771F1F03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9AD3E3-4375-D04F-AB3B-7EB9F42B65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5E4EDD6-9F53-254B-948E-B849AA85100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21E892-42A0-244F-828A-3C1AA3CFF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768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96000" y="495300"/>
            <a:ext cx="5867400" cy="59054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PIE CHART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9CCAB3E-BAC6-1241-B951-C30FC038FA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3632"/>
            <a:ext cx="4343164" cy="2105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59D05-25FE-E542-9360-CAC0772D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C0787-5E53-2F41-BBC9-8BEE0618F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963E82A3-4B6A-BC48-8272-63030B15170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AE1AE-E16D-8048-B53B-6B4D6D1A6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70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228599" y="1711521"/>
            <a:ext cx="2595335" cy="22940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3284993" y="1711522"/>
            <a:ext cx="2589484" cy="2294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6330181" y="1714500"/>
            <a:ext cx="2590848" cy="22917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 hasCustomPrompt="1"/>
          </p:nvPr>
        </p:nvSpPr>
        <p:spPr>
          <a:xfrm>
            <a:off x="9381890" y="1711296"/>
            <a:ext cx="2595065" cy="2291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FA3F480-FA67-2844-910B-8F8B94D6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C0C82F-EBCB-1845-9AE0-442714C90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7AF6F60-273D-034D-9770-DBBC2D3B40D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4F34E55-2528-0F47-9D93-3D0A7C381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8B7E4F-0121-0F47-B328-04659EC7D4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2D380E-4278-7745-84E6-86D45BE79C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294AAB9-98B9-D34E-9669-E3C6FD13AEC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28522-8FDD-4A41-982B-C8B792C4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723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Coll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1" y="1"/>
            <a:ext cx="303990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28602" y="145357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76601" y="148820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24600" y="148590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28602" y="369306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76601" y="372769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4600" y="372539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8686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868727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2" y="2298081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6601" y="2332718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600" y="23304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2" y="4533506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76601" y="4568143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600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10D6DC-14C6-8C40-B0D0-7643B3E82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8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Rows + Number Icons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381A-FB30-D746-B9AF-A57A9F25DE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096000" y="0"/>
            <a:ext cx="6096000" cy="68532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1BCF95-4828-C34E-A775-48934DDA85D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97069" y="1570594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685EA-27B7-5943-AD52-5E9D250433B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91674" y="3295366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C45F44-6CD8-7B49-A629-42720605F70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228600" y="1553062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BA7945-0BE1-214C-B256-60850671820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28600" y="3268571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DB46209-9729-4840-B4ED-8C84D053EF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91674" y="5035153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28650" indent="-163513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23BFE5-BAFD-CA41-A643-BCE6075A4485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228600" y="5008358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02BB20-185D-C04B-B313-FA88A06B07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3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List 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5642" y="145703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7091" y="145703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79614" y="145703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5642" y="372759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27091" y="372759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79614" y="372759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590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599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4600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9614" y="22923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4600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79614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F4D12D-6B83-514E-BB8D-710A044CA9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8E2E725-27A3-A34B-A6E6-98D48C01FA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AC71B-6BE3-2748-8D99-FC71981C2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21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number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652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B27A4-334A-A14E-ABCB-FF0FE4C4543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3276599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DC4447-B143-E64A-B37F-4CA9ECB1087D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6326520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40A1C0-99AC-9E4D-A44D-319D057C0A4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9369073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C66027-8C58-2E48-AF9C-F509505FA3B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7660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C59EC9-E651-6C4B-B488-6E5FFEAB7E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652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E24D388-4045-7548-AF64-526E9A4406E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73643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78DFF-DECE-A745-B532-A9666C19F5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76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8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76603" y="1714500"/>
            <a:ext cx="2590792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4598" y="171457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72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6603" y="4497479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3" y="4822803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598" y="449754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4598" y="482287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2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B36663A-F467-DB43-B684-1727EE9E4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D3CF3FA-A4EE-3A4E-94C5-46B3773C1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9BC898E2-BCBF-4446-BABF-861D604C67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F205C8-3DFD-E645-A3E7-E32DA5C8E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528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-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19" y="1714499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19400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75437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627572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3820" y="3395323"/>
            <a:ext cx="1512000" cy="2771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3820" y="3734391"/>
            <a:ext cx="1512000" cy="2323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19413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9413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438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438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27560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27560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68761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68775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68775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194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720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19999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15987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15987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72000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20013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20013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A9BC06C-D2E7-6D48-8415-2205C0DC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6779BA8-C97F-874A-8BBE-7ACBBB26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9B4AF5FC-3E30-3C49-AFCF-90344C8AAF7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DF26D-B758-9E48-954D-8FDB45D40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132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4D290C-BEF9-874F-8BBF-1DDB874CC3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E3CBA1F-D75D-DD44-9FC9-83187D25CF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DB25DF3-BBB5-1641-9E31-8ABDBD451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2475" y="2944525"/>
            <a:ext cx="1299289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FC6793A-E990-1242-BCCE-2EF1D5D853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599" y="2944525"/>
            <a:ext cx="1303205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CCE9A66-E750-8148-9DDB-9D91DE72E2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3FE4973-4952-3349-805B-3FA1455D48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EC41A7F-860C-CC4C-B213-895AA10E4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475" y="4562154"/>
            <a:ext cx="1299525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AC04860-BBA9-2A4B-AC04-7428C5D389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245DC1-45B0-8541-930E-EFEA1959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CF0456-889B-074D-AE66-E88CFF94C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544D3FE-C889-BD43-88F4-BC1179588CF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3E1F45-C906-4746-86FE-9A1F8D760D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7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4F25738-2311-D740-B2C6-BE1CD071D2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554AD8-46DA-5949-B9F4-86A6FE74E8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6EA88FE-AAA6-7A4A-AD45-A304903C5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600" y="2944525"/>
            <a:ext cx="129516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4893F28-3E47-1B42-A0F2-3648AC2894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944525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468B048-C31D-8A43-A3B0-2F05CB6A5B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D5E972-A66C-A44A-8BAE-6B3DB96BA0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9A96D1D-4DDD-8A4B-BFAA-3FF018F03F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0" y="4562154"/>
            <a:ext cx="1295164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54360F-73BE-6146-B6A8-15F19C594C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731E03-0FB6-594C-B3AD-74A73B9749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6FA4843-5EA9-2646-9CAC-172DC0B16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B8027C-5EF9-7C4A-9B0D-1B079AE62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1BF9AC26-FC9D-8545-A80A-3449AE4BDBD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7CF46D-098C-E544-B664-06541A2B0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40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E43EDBF-C7F2-D34C-9A7D-2CB4701F2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0928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074238C-8160-2049-9CB5-36B4F32B666E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10928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20546B-74D7-664A-AEC5-81567BA99A6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10928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7F5C8C4-19DE-3741-811C-580DA2685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0928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FF18462-2306-9A4F-AA43-F1AF90986D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0928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6ABDC22-19AC-AE45-9A2A-DF2146AE0C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0928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E7A7F0-3DA6-7544-8D17-6D264BC7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C6E41A1-9410-294A-9B62-24ED3286B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8A5121F-BAA4-6F4A-84C2-849E6A9D7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7EF89B8-95D8-6540-9368-4EFED80D527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B5337DD-68B3-1441-805E-A5E5D14B595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37F24-2848-144A-8AF8-E647B0813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15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5CFA30-D93D-4C49-9EC0-0C23A6E613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071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rgbClr val="29707A"/>
              </a:solidFill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2963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2994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230F32-0C58-2044-B63A-E1566CCB8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524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228434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D80F0705-A022-4045-8792-F7E7A9E212B3}"/>
              </a:ext>
            </a:extLst>
          </p:cNvPr>
          <p:cNvSpPr>
            <a:spLocks noGrp="1"/>
          </p:cNvSpPr>
          <p:nvPr>
            <p:ph type="tbl" sz="quarter" idx="57" hasCustomPrompt="1"/>
          </p:nvPr>
        </p:nvSpPr>
        <p:spPr>
          <a:xfrm>
            <a:off x="6337920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8F27A-F621-B249-9E9F-83141032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87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8679A03-5236-3147-AA52-464328906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4226B9-DFD0-AC4C-9623-2ABBBDEF5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B274BC4-8559-6840-8EED-14B31B56526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7CC35A-5913-DB48-89E7-73EDB3D06399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8CDC4-4B8B-A447-AB2E-0737C530D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39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2740"/>
            <a:ext cx="11734800" cy="5145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94180"/>
            <a:ext cx="11506200" cy="365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marL="693738" lvl="2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70" r:id="rId2"/>
    <p:sldLayoutId id="2147483900" r:id="rId3"/>
    <p:sldLayoutId id="2147483908" r:id="rId4"/>
    <p:sldLayoutId id="2147483909" r:id="rId5"/>
    <p:sldLayoutId id="2147483829" r:id="rId6"/>
    <p:sldLayoutId id="2147483871" r:id="rId7"/>
    <p:sldLayoutId id="2147483792" r:id="rId8"/>
    <p:sldLayoutId id="2147483872" r:id="rId9"/>
    <p:sldLayoutId id="2147483901" r:id="rId10"/>
    <p:sldLayoutId id="2147483910" r:id="rId11"/>
    <p:sldLayoutId id="2147483911" r:id="rId12"/>
    <p:sldLayoutId id="2147483874" r:id="rId13"/>
    <p:sldLayoutId id="2147483873" r:id="rId14"/>
    <p:sldLayoutId id="2147483828" r:id="rId15"/>
    <p:sldLayoutId id="2147483847" r:id="rId16"/>
    <p:sldLayoutId id="2147483902" r:id="rId17"/>
    <p:sldLayoutId id="2147483912" r:id="rId18"/>
    <p:sldLayoutId id="2147483913" r:id="rId19"/>
    <p:sldLayoutId id="2147483903" r:id="rId20"/>
    <p:sldLayoutId id="2147483904" r:id="rId21"/>
    <p:sldLayoutId id="2147483784" r:id="rId22"/>
    <p:sldLayoutId id="2147483842" r:id="rId23"/>
    <p:sldLayoutId id="2147483905" r:id="rId24"/>
    <p:sldLayoutId id="2147483914" r:id="rId25"/>
    <p:sldLayoutId id="2147483915" r:id="rId26"/>
    <p:sldLayoutId id="2147483841" r:id="rId27"/>
    <p:sldLayoutId id="2147483855" r:id="rId28"/>
    <p:sldLayoutId id="2147483895" r:id="rId29"/>
    <p:sldLayoutId id="2147483889" r:id="rId30"/>
    <p:sldLayoutId id="2147483896" r:id="rId31"/>
    <p:sldLayoutId id="2147483891" r:id="rId32"/>
    <p:sldLayoutId id="2147483890" r:id="rId33"/>
    <p:sldLayoutId id="2147483892" r:id="rId34"/>
    <p:sldLayoutId id="2147483906" r:id="rId35"/>
    <p:sldLayoutId id="2147483907" r:id="rId36"/>
    <p:sldLayoutId id="2147483766" r:id="rId37"/>
    <p:sldLayoutId id="2147483856" r:id="rId38"/>
    <p:sldLayoutId id="2147483857" r:id="rId39"/>
    <p:sldLayoutId id="2147483815" r:id="rId40"/>
    <p:sldLayoutId id="2147483816" r:id="rId41"/>
    <p:sldLayoutId id="2147483838" r:id="rId42"/>
    <p:sldLayoutId id="2147483839" r:id="rId43"/>
    <p:sldLayoutId id="2147483853" r:id="rId44"/>
    <p:sldLayoutId id="2147483877" r:id="rId45"/>
    <p:sldLayoutId id="2147483814" r:id="rId46"/>
    <p:sldLayoutId id="2147483791" r:id="rId47"/>
    <p:sldLayoutId id="2147483804" r:id="rId48"/>
    <p:sldLayoutId id="2147483802" r:id="rId49"/>
    <p:sldLayoutId id="2147483865" r:id="rId50"/>
    <p:sldLayoutId id="2147483866" r:id="rId51"/>
    <p:sldLayoutId id="2147483867" r:id="rId52"/>
    <p:sldLayoutId id="2147483876" r:id="rId53"/>
    <p:sldLayoutId id="2147483868" r:id="rId54"/>
    <p:sldLayoutId id="2147483869" r:id="rId55"/>
    <p:sldLayoutId id="2147483881" r:id="rId56"/>
    <p:sldLayoutId id="2147483882" r:id="rId57"/>
    <p:sldLayoutId id="2147483886" r:id="rId58"/>
    <p:sldLayoutId id="2147483893" r:id="rId59"/>
    <p:sldLayoutId id="2147483880" r:id="rId60"/>
    <p:sldLayoutId id="2147483887" r:id="rId61"/>
    <p:sldLayoutId id="2147483805" r:id="rId62"/>
    <p:sldLayoutId id="2147483777" r:id="rId63"/>
    <p:sldLayoutId id="2147483885" r:id="rId64"/>
    <p:sldLayoutId id="2147483785" r:id="rId65"/>
    <p:sldLayoutId id="2147483799" r:id="rId66"/>
    <p:sldLayoutId id="2147483823" r:id="rId67"/>
    <p:sldLayoutId id="2147483864" r:id="rId68"/>
    <p:sldLayoutId id="2147483897" r:id="rId69"/>
    <p:sldLayoutId id="2147483819" r:id="rId70"/>
    <p:sldLayoutId id="2147483822" r:id="rId71"/>
    <p:sldLayoutId id="2147483831" r:id="rId72"/>
    <p:sldLayoutId id="2147483788" r:id="rId73"/>
    <p:sldLayoutId id="2147483798" r:id="rId74"/>
    <p:sldLayoutId id="2147483917" r:id="rId75"/>
    <p:sldLayoutId id="2147483918" r:id="rId76"/>
    <p:sldLayoutId id="2147483859" r:id="rId77"/>
    <p:sldLayoutId id="2147483860" r:id="rId78"/>
    <p:sldLayoutId id="2147483863" r:id="rId79"/>
    <p:sldLayoutId id="2147483824" r:id="rId80"/>
    <p:sldLayoutId id="2147483833" r:id="rId81"/>
    <p:sldLayoutId id="2147483884" r:id="rId82"/>
    <p:sldLayoutId id="2147483827" r:id="rId83"/>
    <p:sldLayoutId id="2147483854" r:id="rId84"/>
    <p:sldLayoutId id="2147483811" r:id="rId85"/>
    <p:sldLayoutId id="2147483826" r:id="rId86"/>
    <p:sldLayoutId id="2147483861" r:id="rId87"/>
    <p:sldLayoutId id="2147483888" r:id="rId88"/>
    <p:sldLayoutId id="2147483878" r:id="rId89"/>
    <p:sldLayoutId id="2147483879" r:id="rId90"/>
    <p:sldLayoutId id="2147483825" r:id="rId91"/>
    <p:sldLayoutId id="2147483845" r:id="rId92"/>
    <p:sldLayoutId id="2147483810" r:id="rId93"/>
    <p:sldLayoutId id="2147483850" r:id="rId94"/>
    <p:sldLayoutId id="2147483813" r:id="rId95"/>
    <p:sldLayoutId id="2147483852" r:id="rId96"/>
    <p:sldLayoutId id="2147483894" r:id="rId97"/>
    <p:sldLayoutId id="2147483883" r:id="rId98"/>
    <p:sldLayoutId id="2147483767" r:id="rId99"/>
    <p:sldLayoutId id="2147483821" r:id="rId100"/>
    <p:sldLayoutId id="2147483846" r:id="rId101"/>
    <p:sldLayoutId id="2147483875" r:id="rId102"/>
    <p:sldLayoutId id="2147483809" r:id="rId103"/>
    <p:sldLayoutId id="2147483834" r:id="rId104"/>
    <p:sldLayoutId id="2147483835" r:id="rId105"/>
    <p:sldLayoutId id="2147483851" r:id="rId106"/>
    <p:sldLayoutId id="2147483786" r:id="rId107"/>
    <p:sldLayoutId id="2147483782" r:id="rId108"/>
    <p:sldLayoutId id="2147483919" r:id="rId109"/>
    <p:sldLayoutId id="2147483898" r:id="rId110"/>
    <p:sldLayoutId id="2147483899" r:id="rId111"/>
    <p:sldLayoutId id="2147483797" r:id="rId112"/>
    <p:sldLayoutId id="2147483920" r:id="rId113"/>
    <p:sldLayoutId id="2147483922" r:id="rId114"/>
    <p:sldLayoutId id="2147483923" r:id="rId115"/>
    <p:sldLayoutId id="2147483921" r:id="rId116"/>
    <p:sldLayoutId id="2147483916" r:id="rId1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  <a:lvl2pPr marL="514350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Clr>
          <a:srgbClr val="3D3C3C"/>
        </a:buClr>
        <a:buSzPct val="90000"/>
        <a:buFont typeface="Courier New" panose="02070309020205020404" pitchFamily="49" charset="0"/>
        <a:buNone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3pPr>
      <a:lvl4pPr marL="1030288" indent="-2889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System Font Regular"/>
        <a:buChar char="–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4pPr>
      <a:lvl5pPr marL="1257300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pos="3696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2880" userDrawn="1">
          <p15:clr>
            <a:srgbClr val="F26B43"/>
          </p15:clr>
        </p15:guide>
        <p15:guide id="28" pos="3984" userDrawn="1">
          <p15:clr>
            <a:srgbClr val="F26B43"/>
          </p15:clr>
        </p15:guide>
        <p15:guide id="29" pos="4800" userDrawn="1">
          <p15:clr>
            <a:srgbClr val="F26B43"/>
          </p15:clr>
        </p15:guide>
        <p15:guide id="30" pos="5616" userDrawn="1">
          <p15:clr>
            <a:srgbClr val="F26B43"/>
          </p15:clr>
        </p15:guide>
        <p15:guide id="31" pos="2064" userDrawn="1">
          <p15:clr>
            <a:srgbClr val="F26B43"/>
          </p15:clr>
        </p15:guide>
        <p15:guide id="32" pos="1920" userDrawn="1">
          <p15:clr>
            <a:srgbClr val="F26B43"/>
          </p15:clr>
        </p15:guide>
        <p15:guide id="33" pos="1776" userDrawn="1">
          <p15:clr>
            <a:srgbClr val="F26B43"/>
          </p15:clr>
        </p15:guide>
        <p15:guide id="34" pos="144" userDrawn="1">
          <p15:clr>
            <a:srgbClr val="F26B43"/>
          </p15:clr>
        </p15:guide>
        <p15:guide id="35" pos="5904" userDrawn="1">
          <p15:clr>
            <a:srgbClr val="F26B43"/>
          </p15:clr>
        </p15:guide>
        <p15:guide id="36" orient="horz" pos="216" userDrawn="1">
          <p15:clr>
            <a:srgbClr val="F26B43"/>
          </p15:clr>
        </p15:guide>
        <p15:guide id="37" orient="horz" pos="4104" userDrawn="1">
          <p15:clr>
            <a:srgbClr val="F26B43"/>
          </p15:clr>
        </p15:guide>
        <p15:guide id="38" pos="960" userDrawn="1">
          <p15:clr>
            <a:srgbClr val="F26B43"/>
          </p15:clr>
        </p15:guide>
        <p15:guide id="39" pos="5760" userDrawn="1">
          <p15:clr>
            <a:srgbClr val="F26B43"/>
          </p15:clr>
        </p15:guide>
        <p15:guide id="40" orient="horz" pos="552" userDrawn="1">
          <p15:clr>
            <a:srgbClr val="F26B43"/>
          </p15:clr>
        </p15:guide>
        <p15:guide id="41" orient="horz" pos="3792" userDrawn="1">
          <p15:clr>
            <a:srgbClr val="F26B43"/>
          </p15:clr>
        </p15:guide>
        <p15:guide id="42" orient="horz" pos="2160" userDrawn="1">
          <p15:clr>
            <a:srgbClr val="F26B43"/>
          </p15:clr>
        </p15:guide>
        <p15:guide id="44" orient="horz" pos="1080" userDrawn="1">
          <p15:clr>
            <a:srgbClr val="F26B43"/>
          </p15:clr>
        </p15:guide>
        <p15:guide id="45" orient="horz" pos="2688" userDrawn="1">
          <p15:clr>
            <a:srgbClr val="F26B43"/>
          </p15:clr>
        </p15:guide>
        <p15:guide id="47" orient="horz" pos="3264" userDrawn="1">
          <p15:clr>
            <a:srgbClr val="F26B43"/>
          </p15:clr>
        </p15:guide>
        <p15:guide id="49" orient="horz" pos="1632" userDrawn="1">
          <p15:clr>
            <a:srgbClr val="F26B43"/>
          </p15:clr>
        </p15:guide>
        <p15:guide id="51" pos="7536" userDrawn="1">
          <p15:clr>
            <a:srgbClr val="F26B43"/>
          </p15:clr>
        </p15:guide>
        <p15:guide id="52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C3CF7-C39D-DF45-9735-74B2ED3EBD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000" dirty="0"/>
              <a:t>Machine learning approach to support ticket forecasting from software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12ABB-A5C5-194E-AE8B-4F41E2E0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01.08.2022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30CD0-8831-C041-A29C-1569EF6529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Master’s thesis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36B07-41F3-7340-8E97-255FAA571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Matti Haukilintu</a:t>
            </a:r>
          </a:p>
        </p:txBody>
      </p:sp>
    </p:spTree>
    <p:extLst>
      <p:ext uri="{BB962C8B-B14F-4D97-AF65-F5344CB8AC3E}">
        <p14:creationId xmlns:p14="http://schemas.microsoft.com/office/powerpoint/2010/main" val="23896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Machine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algorithms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data to decision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4"/>
            <a:ext cx="4293775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 err="1"/>
              <a:t>Algorithm</a:t>
            </a:r>
            <a:r>
              <a:rPr lang="fi-FI" dirty="0"/>
              <a:t> = </a:t>
            </a:r>
            <a:r>
              <a:rPr lang="fi-FI" dirty="0" err="1"/>
              <a:t>Finite</a:t>
            </a:r>
            <a:r>
              <a:rPr lang="fi-FI" dirty="0"/>
              <a:t> </a:t>
            </a:r>
            <a:r>
              <a:rPr lang="fi-FI" dirty="0" err="1"/>
              <a:t>sequence</a:t>
            </a:r>
            <a:r>
              <a:rPr lang="fi-FI" dirty="0"/>
              <a:t> of </a:t>
            </a:r>
            <a:r>
              <a:rPr lang="fi-FI" dirty="0" err="1"/>
              <a:t>mathematical</a:t>
            </a:r>
            <a:r>
              <a:rPr lang="fi-FI" dirty="0"/>
              <a:t> </a:t>
            </a:r>
            <a:r>
              <a:rPr lang="fi-FI" dirty="0" err="1"/>
              <a:t>operations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Main </a:t>
            </a:r>
            <a:r>
              <a:rPr lang="fi-FI" dirty="0" err="1"/>
              <a:t>component</a:t>
            </a:r>
            <a:r>
              <a:rPr lang="fi-FI" dirty="0"/>
              <a:t> inside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learning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repetition</a:t>
            </a:r>
            <a:r>
              <a:rPr lang="fi-FI" dirty="0"/>
              <a:t> and </a:t>
            </a:r>
            <a:r>
              <a:rPr lang="fi-FI" dirty="0" err="1"/>
              <a:t>iteration</a:t>
            </a:r>
            <a:r>
              <a:rPr lang="fi-FI" dirty="0"/>
              <a:t>,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find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Repeating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Mathematical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logical</a:t>
            </a:r>
            <a:r>
              <a:rPr lang="fi-FI" dirty="0"/>
              <a:t> </a:t>
            </a:r>
            <a:r>
              <a:rPr lang="fi-FI" dirty="0" err="1"/>
              <a:t>connections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Unusual</a:t>
            </a:r>
            <a:r>
              <a:rPr lang="fi-FI" dirty="0"/>
              <a:t> </a:t>
            </a:r>
            <a:r>
              <a:rPr lang="fi-FI" dirty="0" err="1"/>
              <a:t>anomalies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Set of </a:t>
            </a:r>
            <a:r>
              <a:rPr lang="fi-FI" dirty="0" err="1"/>
              <a:t>parameters</a:t>
            </a:r>
            <a:endParaRPr lang="en-MX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 err="1"/>
              <a:t>Tuned</a:t>
            </a:r>
            <a:r>
              <a:rPr lang="fi-FI" dirty="0"/>
              <a:t> to </a:t>
            </a: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current</a:t>
            </a:r>
            <a:r>
              <a:rPr lang="fi-FI" dirty="0"/>
              <a:t> case</a:t>
            </a:r>
            <a:endParaRPr lang="en-MX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75D8842-8BDB-49A1-A912-22BEFC450BBB}"/>
              </a:ext>
            </a:extLst>
          </p:cNvPr>
          <p:cNvSpPr txBox="1">
            <a:spLocks/>
          </p:cNvSpPr>
          <p:nvPr/>
        </p:nvSpPr>
        <p:spPr>
          <a:xfrm>
            <a:off x="4779729" y="3685985"/>
            <a:ext cx="2198122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Division by problem type</a:t>
            </a:r>
            <a:endParaRPr lang="en-MX" dirty="0"/>
          </a:p>
        </p:txBody>
      </p:sp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46A5B7-176E-45BD-A5FB-9B25583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8" y="3685985"/>
            <a:ext cx="4870032" cy="2739393"/>
          </a:xfrm>
          <a:prstGeom prst="rect">
            <a:avLst/>
          </a:prstGeom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EA62D10-D4EA-4840-9735-49984D2E61A9}"/>
              </a:ext>
            </a:extLst>
          </p:cNvPr>
          <p:cNvSpPr txBox="1">
            <a:spLocks/>
          </p:cNvSpPr>
          <p:nvPr/>
        </p:nvSpPr>
        <p:spPr>
          <a:xfrm>
            <a:off x="4840592" y="574671"/>
            <a:ext cx="2003856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Division by learning type</a:t>
            </a:r>
            <a:endParaRPr lang="en-MX" dirty="0"/>
          </a:p>
        </p:txBody>
      </p: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5D50580F-8792-4BB0-9A06-CE3BF5DF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180" y="285544"/>
            <a:ext cx="4446300" cy="3180472"/>
          </a:xfrm>
          <a:prstGeom prst="rect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E29A329-E8A2-4AFA-9C65-6DE4FCEB75EA}"/>
              </a:ext>
            </a:extLst>
          </p:cNvPr>
          <p:cNvSpPr txBox="1">
            <a:spLocks/>
          </p:cNvSpPr>
          <p:nvPr/>
        </p:nvSpPr>
        <p:spPr>
          <a:xfrm>
            <a:off x="10990612" y="3053754"/>
            <a:ext cx="482581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[1]</a:t>
            </a:r>
            <a:endParaRPr lang="en-MX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70A0B5D-4857-4F7B-9B21-573BD9103D0F}"/>
              </a:ext>
            </a:extLst>
          </p:cNvPr>
          <p:cNvSpPr txBox="1">
            <a:spLocks/>
          </p:cNvSpPr>
          <p:nvPr/>
        </p:nvSpPr>
        <p:spPr>
          <a:xfrm>
            <a:off x="10990612" y="6006572"/>
            <a:ext cx="466513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[2]</a:t>
            </a:r>
            <a:endParaRPr lang="en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08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Regression </a:t>
            </a:r>
            <a:r>
              <a:rPr lang="fi-FI" dirty="0" err="1"/>
              <a:t>analysis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How are the features related?</a:t>
            </a:r>
            <a:endParaRPr lang="en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C92A5F94-9DFE-425E-8CED-F6E58D3DA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8" y="1160624"/>
                <a:ext cx="3915889" cy="4610784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tx2"/>
                  </a:buClr>
                  <a:buFont typeface="System Font Regular"/>
                  <a:buChar char="–"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1pPr>
                <a:lvl2pPr marL="514350" indent="-2254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2pPr>
                <a:lvl3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3D3C3C"/>
                  </a:buClr>
                  <a:buSzPct val="90000"/>
                  <a:buFont typeface="Courier New" panose="02070309020205020404" pitchFamily="49" charset="0"/>
                  <a:buNone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3pPr>
                <a:lvl4pPr marL="1030288" indent="-2889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System Font Regular"/>
                  <a:buChar char="–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4pPr>
                <a:lvl5pPr marL="1257300" indent="-2143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 Font Regular"/>
                  <a:buNone/>
                </a:pPr>
                <a:r>
                  <a:rPr lang="fi-FI" dirty="0"/>
                  <a:t>Mathematical </a:t>
                </a:r>
                <a:r>
                  <a:rPr lang="fi-FI" dirty="0" err="1"/>
                  <a:t>model</a:t>
                </a:r>
                <a:r>
                  <a:rPr lang="fi-FI" dirty="0"/>
                  <a:t> to </a:t>
                </a:r>
                <a:r>
                  <a:rPr lang="fi-FI" dirty="0" err="1"/>
                  <a:t>explain</a:t>
                </a:r>
                <a:r>
                  <a:rPr lang="fi-FI" dirty="0"/>
                  <a:t> data </a:t>
                </a:r>
                <a:r>
                  <a:rPr lang="fi-FI" dirty="0" err="1"/>
                  <a:t>relations</a:t>
                </a:r>
                <a:br>
                  <a:rPr lang="fi-FI" dirty="0"/>
                </a:br>
                <a:r>
                  <a:rPr lang="fi-FI" dirty="0" err="1"/>
                  <a:t>Generally</a:t>
                </a:r>
                <a:r>
                  <a:rPr lang="fi-FI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r>
                  <a:rPr lang="fi-FI" dirty="0" err="1"/>
                  <a:t>E.g</a:t>
                </a:r>
                <a:r>
                  <a:rPr lang="fi-FI" dirty="0"/>
                  <a:t>. </a:t>
                </a:r>
                <a:r>
                  <a:rPr lang="fi-FI" dirty="0" err="1"/>
                  <a:t>Sum</a:t>
                </a:r>
                <a:r>
                  <a:rPr lang="fi-FI" dirty="0"/>
                  <a:t> of </a:t>
                </a:r>
                <a:r>
                  <a:rPr lang="fi-FI" dirty="0" err="1"/>
                  <a:t>Squared</a:t>
                </a:r>
                <a:r>
                  <a:rPr lang="fi-FI" dirty="0"/>
                  <a:t> </a:t>
                </a:r>
                <a:r>
                  <a:rPr lang="fi-FI" dirty="0" err="1"/>
                  <a:t>Errors</a:t>
                </a:r>
                <a:r>
                  <a:rPr lang="fi-FI" dirty="0"/>
                  <a:t> (SSE)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r>
                  <a:rPr lang="fi-FI" dirty="0" err="1"/>
                  <a:t>Equate</a:t>
                </a:r>
                <a:r>
                  <a:rPr lang="fi-FI" dirty="0"/>
                  <a:t> </a:t>
                </a:r>
                <a:r>
                  <a:rPr lang="fi-FI" dirty="0" err="1"/>
                  <a:t>error</a:t>
                </a:r>
                <a:r>
                  <a:rPr lang="fi-FI" dirty="0"/>
                  <a:t> to </a:t>
                </a:r>
                <a:r>
                  <a:rPr lang="fi-FI" dirty="0" err="1"/>
                  <a:t>zero</a:t>
                </a:r>
                <a:r>
                  <a:rPr lang="fi-FI" dirty="0"/>
                  <a:t>,</a:t>
                </a:r>
                <a:br>
                  <a:rPr lang="fi-FI" dirty="0"/>
                </a:br>
                <a:r>
                  <a:rPr lang="fi-FI" dirty="0" err="1"/>
                  <a:t>Calculate</a:t>
                </a:r>
                <a:r>
                  <a:rPr lang="fi-FI" dirty="0"/>
                  <a:t> </a:t>
                </a:r>
                <a:r>
                  <a:rPr lang="fi-FI" dirty="0" err="1"/>
                  <a:t>coefficient</a:t>
                </a:r>
                <a:r>
                  <a:rPr lang="fi-FI" dirty="0"/>
                  <a:t> </a:t>
                </a:r>
                <a:r>
                  <a:rPr lang="fi-FI" dirty="0" err="1"/>
                  <a:t>values</a:t>
                </a:r>
                <a:endParaRPr lang="fi-FI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i-FI" dirty="0" err="1"/>
                  <a:t>Matrix</a:t>
                </a:r>
                <a:r>
                  <a:rPr lang="fi-FI" dirty="0"/>
                  <a:t> </a:t>
                </a:r>
                <a:r>
                  <a:rPr lang="fi-FI" dirty="0" err="1"/>
                  <a:t>form</a:t>
                </a:r>
                <a:endParaRPr lang="fi-F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</p:txBody>
          </p:sp>
        </mc:Choice>
        <mc:Fallback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C92A5F94-9DFE-425E-8CED-F6E58D3D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1160624"/>
                <a:ext cx="3915889" cy="4610784"/>
              </a:xfrm>
              <a:prstGeom prst="rect">
                <a:avLst/>
              </a:prstGeom>
              <a:blipFill>
                <a:blip r:embed="rId2"/>
                <a:stretch>
                  <a:fillRect l="-311" t="-13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65C65F4-50DB-490A-AD8F-ADDF82660A1F}"/>
              </a:ext>
            </a:extLst>
          </p:cNvPr>
          <p:cNvGrpSpPr/>
          <p:nvPr/>
        </p:nvGrpSpPr>
        <p:grpSpPr>
          <a:xfrm>
            <a:off x="6527008" y="1706621"/>
            <a:ext cx="5187472" cy="4610784"/>
            <a:chOff x="6655685" y="1706622"/>
            <a:chExt cx="5187472" cy="4610784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01D7B425-94D2-4961-9080-DE48C58F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5685" y="1706622"/>
              <a:ext cx="5058796" cy="4610784"/>
            </a:xfrm>
            <a:prstGeom prst="rect">
              <a:avLst/>
            </a:prstGeom>
          </p:spPr>
        </p:pic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94E7BA73-17FB-4A96-864A-4F378FC914CB}"/>
                </a:ext>
              </a:extLst>
            </p:cNvPr>
            <p:cNvSpPr txBox="1">
              <a:spLocks/>
            </p:cNvSpPr>
            <p:nvPr/>
          </p:nvSpPr>
          <p:spPr>
            <a:xfrm>
              <a:off x="11280069" y="6006572"/>
              <a:ext cx="563088" cy="310833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tx2"/>
                </a:buClr>
                <a:buFont typeface="System Font Regular"/>
                <a:buChar char="–"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1pPr>
              <a:lvl2pPr marL="514350" indent="-2254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2pPr>
              <a:lvl3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3D3C3C"/>
                </a:buClr>
                <a:buSzPct val="90000"/>
                <a:buFont typeface="Courier New" panose="02070309020205020404" pitchFamily="49" charset="0"/>
                <a:buNone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3pPr>
              <a:lvl4pPr marL="1030288" indent="-2889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System Font Regular"/>
                <a:buChar char="–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4pPr>
              <a:lvl5pPr marL="1257300" indent="-2143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[4]</a:t>
              </a:r>
              <a:endParaRPr lang="en-MX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A1D3A883-19A9-4433-A48D-85EBA3C8E5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8461" y="662643"/>
                <a:ext cx="3915889" cy="995961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tx2"/>
                  </a:buClr>
                  <a:buFont typeface="System Font Regular"/>
                  <a:buChar char="–"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1pPr>
                <a:lvl2pPr marL="514350" indent="-2254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2pPr>
                <a:lvl3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3D3C3C"/>
                  </a:buClr>
                  <a:buSzPct val="90000"/>
                  <a:buFont typeface="Courier New" panose="02070309020205020404" pitchFamily="49" charset="0"/>
                  <a:buNone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3pPr>
                <a:lvl4pPr marL="1030288" indent="-2889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System Font Regular"/>
                  <a:buChar char="–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4pPr>
                <a:lvl5pPr marL="1257300" indent="-2143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 Font Regular"/>
                  <a:buNone/>
                </a:pPr>
                <a:r>
                  <a:rPr lang="fi-FI" dirty="0"/>
                  <a:t>E.g. </a:t>
                </a:r>
                <a:r>
                  <a:rPr lang="fi-FI" dirty="0" err="1"/>
                  <a:t>Linear</a:t>
                </a:r>
                <a:r>
                  <a:rPr lang="fi-FI" dirty="0"/>
                  <a:t> regression </a:t>
                </a:r>
                <a:r>
                  <a:rPr lang="fi-FI" dirty="0" err="1"/>
                  <a:t>model</a:t>
                </a:r>
                <a:r>
                  <a:rPr lang="fi-FI" dirty="0"/>
                  <a:t>:</a:t>
                </a:r>
              </a:p>
              <a:p>
                <a:pPr marL="0" indent="0">
                  <a:buFont typeface="System Font Regular"/>
                  <a:buNone/>
                </a:pPr>
                <a:endParaRPr lang="fi-F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</p:txBody>
          </p:sp>
        </mc:Choice>
        <mc:Fallback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A1D3A883-19A9-4433-A48D-85EBA3C8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61" y="662643"/>
                <a:ext cx="3915889" cy="995961"/>
              </a:xfrm>
              <a:prstGeom prst="rect">
                <a:avLst/>
              </a:prstGeom>
              <a:blipFill>
                <a:blip r:embed="rId4"/>
                <a:stretch>
                  <a:fillRect l="-467" t="-1227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08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 err="1"/>
              <a:t>Principal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for </a:t>
            </a:r>
            <a:r>
              <a:rPr lang="fi-FI" dirty="0" err="1"/>
              <a:t>each</a:t>
            </a:r>
            <a:r>
              <a:rPr lang="fi-FI" dirty="0"/>
              <a:t>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 err="1"/>
              <a:t>Standardize</a:t>
            </a:r>
            <a:r>
              <a:rPr lang="fi-FI" dirty="0"/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covariance</a:t>
            </a:r>
            <a:r>
              <a:rPr lang="fi-FI" dirty="0"/>
              <a:t> </a:t>
            </a:r>
            <a:r>
              <a:rPr lang="fi-FI" dirty="0" err="1"/>
              <a:t>matrix</a:t>
            </a: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 err="1"/>
              <a:t>Resolve</a:t>
            </a:r>
            <a:r>
              <a:rPr lang="fi-FI" dirty="0"/>
              <a:t> </a:t>
            </a:r>
            <a:r>
              <a:rPr lang="fi-FI" dirty="0" err="1"/>
              <a:t>eigenvectors</a:t>
            </a:r>
            <a:r>
              <a:rPr lang="fi-FI" dirty="0"/>
              <a:t> and </a:t>
            </a:r>
            <a:r>
              <a:rPr lang="fi-FI" dirty="0" err="1"/>
              <a:t>eigenvalues</a:t>
            </a: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(</a:t>
            </a:r>
            <a:r>
              <a:rPr lang="fi-FI" dirty="0" err="1"/>
              <a:t>reduce</a:t>
            </a:r>
            <a:r>
              <a:rPr lang="fi-FI" dirty="0"/>
              <a:t> </a:t>
            </a:r>
            <a:r>
              <a:rPr lang="fi-FI" dirty="0" err="1"/>
              <a:t>dimensions</a:t>
            </a:r>
            <a:r>
              <a:rPr lang="fi-FI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 err="1"/>
              <a:t>Reorient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feature </a:t>
            </a:r>
            <a:r>
              <a:rPr lang="fi-FI" dirty="0" err="1"/>
              <a:t>space</a:t>
            </a: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reconstruction</a:t>
            </a:r>
            <a:r>
              <a:rPr lang="fi-FI" dirty="0"/>
              <a:t> </a:t>
            </a:r>
            <a:r>
              <a:rPr lang="fi-FI" dirty="0" err="1"/>
              <a:t>error</a:t>
            </a: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 err="1"/>
              <a:t>Normalize</a:t>
            </a:r>
            <a:r>
              <a:rPr lang="fi-FI" dirty="0"/>
              <a:t> </a:t>
            </a:r>
            <a:r>
              <a:rPr lang="fi-FI" dirty="0" err="1"/>
              <a:t>error</a:t>
            </a:r>
            <a:r>
              <a:rPr lang="fi-FI" dirty="0"/>
              <a:t>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 err="1"/>
              <a:t>Error</a:t>
            </a:r>
            <a:r>
              <a:rPr lang="fi-FI" dirty="0"/>
              <a:t> </a:t>
            </a:r>
            <a:r>
              <a:rPr lang="fi-FI" dirty="0" err="1"/>
              <a:t>term</a:t>
            </a:r>
            <a:r>
              <a:rPr lang="fi-FI" dirty="0"/>
              <a:t> = ”</a:t>
            </a:r>
            <a:r>
              <a:rPr lang="fi-FI" dirty="0" err="1"/>
              <a:t>Anomaly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6"/>
            <a:ext cx="4652159" cy="376479"/>
          </a:xfrm>
        </p:spPr>
        <p:txBody>
          <a:bodyPr/>
          <a:lstStyle/>
          <a:p>
            <a:r>
              <a:rPr lang="fi-FI" dirty="0"/>
              <a:t>N-</a:t>
            </a:r>
            <a:r>
              <a:rPr lang="fi-FI" dirty="0" err="1"/>
              <a:t>gram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and feature </a:t>
            </a:r>
            <a:r>
              <a:rPr lang="fi-FI" dirty="0" err="1"/>
              <a:t>hashing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Text to numeric conversion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277994"/>
            <a:ext cx="3541816" cy="48673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latin typeface="+mn-lt"/>
              </a:rPr>
              <a:t>”</a:t>
            </a:r>
            <a:r>
              <a:rPr lang="fi-FI" sz="1400" b="0" i="1" u="none" strike="noStrike" baseline="0" dirty="0" err="1">
                <a:latin typeface="+mn-lt"/>
              </a:rPr>
              <a:t>Lorem</a:t>
            </a:r>
            <a:r>
              <a:rPr lang="fi-FI" sz="1400" b="0" i="1" u="none" strike="noStrike" baseline="0" dirty="0">
                <a:latin typeface="+mn-lt"/>
              </a:rPr>
              <a:t> </a:t>
            </a:r>
            <a:r>
              <a:rPr lang="fi-FI" sz="1400" b="0" i="1" u="none" strike="noStrike" baseline="0" dirty="0" err="1">
                <a:latin typeface="+mn-lt"/>
              </a:rPr>
              <a:t>ipsum</a:t>
            </a:r>
            <a:r>
              <a:rPr lang="fi-FI" sz="1400" b="0" i="1" u="none" strike="noStrike" baseline="0" dirty="0">
                <a:latin typeface="+mn-lt"/>
              </a:rPr>
              <a:t> </a:t>
            </a:r>
            <a:r>
              <a:rPr lang="fr-FR" sz="1400" b="0" i="1" u="none" strike="noStrike" baseline="0" dirty="0" err="1">
                <a:latin typeface="+mn-lt"/>
              </a:rPr>
              <a:t>dolor</a:t>
            </a:r>
            <a:r>
              <a:rPr lang="fr-FR" sz="1400" b="0" i="1" u="none" strike="noStrike" baseline="0" dirty="0">
                <a:latin typeface="+mn-lt"/>
              </a:rPr>
              <a:t> </a:t>
            </a:r>
            <a:r>
              <a:rPr lang="fr-FR" sz="1400" b="0" i="1" u="none" strike="noStrike" baseline="0" dirty="0" err="1">
                <a:latin typeface="+mn-lt"/>
              </a:rPr>
              <a:t>sit</a:t>
            </a:r>
            <a:r>
              <a:rPr lang="fr-FR" sz="1400" b="0" i="1" u="none" strike="noStrike" baseline="0" dirty="0">
                <a:latin typeface="+mn-lt"/>
              </a:rPr>
              <a:t> </a:t>
            </a:r>
            <a:r>
              <a:rPr lang="fr-FR" sz="1400" b="0" i="1" u="none" strike="noStrike" baseline="0" dirty="0" err="1">
                <a:latin typeface="+mn-lt"/>
              </a:rPr>
              <a:t>amet</a:t>
            </a:r>
            <a:r>
              <a:rPr lang="fr-FR" sz="1400" b="0" i="1" u="none" strike="noStrike" baseline="0" dirty="0">
                <a:latin typeface="+mn-lt"/>
              </a:rPr>
              <a:t>, </a:t>
            </a:r>
            <a:r>
              <a:rPr lang="fr-FR" sz="1400" b="0" i="1" u="none" strike="noStrike" baseline="0" dirty="0" err="1">
                <a:latin typeface="+mn-lt"/>
              </a:rPr>
              <a:t>quisquam</a:t>
            </a:r>
            <a:r>
              <a:rPr lang="fr-FR" sz="1400" b="0" i="1" u="none" strike="noStrike" baseline="0" dirty="0">
                <a:latin typeface="+mn-lt"/>
              </a:rPr>
              <a:t> est, qui </a:t>
            </a:r>
            <a:r>
              <a:rPr lang="fr-FR" sz="1400" b="0" i="1" u="none" strike="noStrike" baseline="0" dirty="0" err="1">
                <a:latin typeface="+mn-lt"/>
              </a:rPr>
              <a:t>dolor</a:t>
            </a:r>
            <a:r>
              <a:rPr lang="fr-FR" sz="1400" b="0" i="1" u="none" strike="noStrike" baseline="0" dirty="0">
                <a:latin typeface="+mn-lt"/>
              </a:rPr>
              <a:t> ipsum qui </a:t>
            </a:r>
            <a:r>
              <a:rPr lang="fr-FR" sz="1400" b="0" i="1" u="none" strike="noStrike" baseline="0" dirty="0" err="1">
                <a:latin typeface="+mn-lt"/>
              </a:rPr>
              <a:t>dolor</a:t>
            </a:r>
            <a:r>
              <a:rPr lang="fr-FR" sz="1400" b="0" i="1" u="none" strike="noStrike" baseline="0" dirty="0">
                <a:latin typeface="+mn-lt"/>
              </a:rPr>
              <a:t> </a:t>
            </a:r>
            <a:r>
              <a:rPr lang="fr-FR" sz="1400" b="0" i="1" u="none" strike="noStrike" baseline="0" dirty="0" err="1">
                <a:latin typeface="+mn-lt"/>
              </a:rPr>
              <a:t>sit</a:t>
            </a:r>
            <a:r>
              <a:rPr lang="fr-FR" sz="1400" b="0" i="1" u="none" strike="noStrike" baseline="0" dirty="0">
                <a:latin typeface="+mn-lt"/>
              </a:rPr>
              <a:t> </a:t>
            </a:r>
            <a:r>
              <a:rPr lang="fr-FR" sz="1400" b="0" i="1" u="none" strike="noStrike" baseline="0" dirty="0" err="1">
                <a:latin typeface="+mn-lt"/>
              </a:rPr>
              <a:t>amet</a:t>
            </a:r>
            <a:r>
              <a:rPr lang="fr-FR" sz="1400" b="0" i="1" u="none" strike="noStrike" baseline="0" dirty="0">
                <a:latin typeface="+mn-lt"/>
              </a:rPr>
              <a:t>.</a:t>
            </a:r>
            <a:r>
              <a:rPr lang="fi-FI" dirty="0">
                <a:latin typeface="+mn-lt"/>
              </a:rPr>
              <a:t>”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Single </a:t>
            </a:r>
            <a:r>
              <a:rPr lang="fi-FI" dirty="0" err="1">
                <a:latin typeface="+mn-lt"/>
              </a:rPr>
              <a:t>or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consecutive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words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converted</a:t>
            </a:r>
            <a:r>
              <a:rPr lang="fi-FI" dirty="0">
                <a:latin typeface="+mn-lt"/>
              </a:rPr>
              <a:t> to </a:t>
            </a:r>
            <a:r>
              <a:rPr lang="fi-FI" dirty="0" err="1">
                <a:latin typeface="+mn-lt"/>
              </a:rPr>
              <a:t>numerical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values</a:t>
            </a: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Can </a:t>
            </a:r>
            <a:r>
              <a:rPr lang="fi-FI" dirty="0" err="1">
                <a:latin typeface="+mn-lt"/>
              </a:rPr>
              <a:t>have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different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weights</a:t>
            </a:r>
            <a:endParaRPr lang="fi-FI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 err="1">
                <a:latin typeface="+mn-lt"/>
              </a:rPr>
              <a:t>Binary</a:t>
            </a:r>
            <a:r>
              <a:rPr lang="fi-FI" dirty="0">
                <a:latin typeface="+mn-lt"/>
              </a:rPr>
              <a:t> (0,1)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 err="1">
                <a:latin typeface="+mn-lt"/>
              </a:rPr>
              <a:t>Term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frequency</a:t>
            </a:r>
            <a:r>
              <a:rPr lang="fi-FI" dirty="0">
                <a:latin typeface="+mn-lt"/>
              </a:rPr>
              <a:t> (0 – 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Etc.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1 – n </a:t>
            </a:r>
            <a:r>
              <a:rPr lang="fi-FI" dirty="0" err="1">
                <a:latin typeface="+mn-lt"/>
              </a:rPr>
              <a:t>consecutive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words</a:t>
            </a:r>
            <a:endParaRPr lang="fi-FI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i-FI" dirty="0">
                <a:latin typeface="+mn-lt"/>
              </a:rPr>
              <a:t>Dictionary </a:t>
            </a:r>
          </a:p>
          <a:p>
            <a:pPr marL="0" indent="0">
              <a:buNone/>
            </a:pPr>
            <a:r>
              <a:rPr lang="fi-FI" dirty="0" err="1">
                <a:latin typeface="+mn-lt"/>
              </a:rPr>
              <a:t>Textual</a:t>
            </a:r>
            <a:r>
              <a:rPr lang="fi-FI" dirty="0">
                <a:latin typeface="+mn-lt"/>
              </a:rPr>
              <a:t> feature </a:t>
            </a:r>
            <a:r>
              <a:rPr lang="fi-FI" dirty="0" err="1">
                <a:latin typeface="+mn-lt"/>
              </a:rPr>
              <a:t>converts</a:t>
            </a:r>
            <a:r>
              <a:rPr lang="fi-FI" dirty="0">
                <a:latin typeface="+mn-lt"/>
              </a:rPr>
              <a:t> to </a:t>
            </a:r>
            <a:r>
              <a:rPr lang="fi-FI" dirty="0" err="1">
                <a:latin typeface="+mn-lt"/>
              </a:rPr>
              <a:t>numerical</a:t>
            </a:r>
            <a:r>
              <a:rPr lang="fi-FI" dirty="0">
                <a:latin typeface="+mn-lt"/>
              </a:rPr>
              <a:t>  </a:t>
            </a:r>
            <a:r>
              <a:rPr lang="fi-FI" dirty="0" err="1">
                <a:latin typeface="+mn-lt"/>
              </a:rPr>
              <a:t>features</a:t>
            </a:r>
            <a:r>
              <a:rPr lang="fi-FI" dirty="0">
                <a:latin typeface="+mn-lt"/>
              </a:rPr>
              <a:t> (&gt;n)</a:t>
            </a:r>
          </a:p>
          <a:p>
            <a:pPr marL="0" indent="0">
              <a:buNone/>
            </a:pP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 err="1">
                <a:latin typeface="+mn-lt"/>
              </a:rPr>
              <a:t>Hashing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compresses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features</a:t>
            </a: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 err="1">
                <a:latin typeface="+mn-lt"/>
              </a:rPr>
              <a:t>Save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resources</a:t>
            </a:r>
            <a:r>
              <a:rPr lang="fi-FI" dirty="0">
                <a:latin typeface="+mn-lt"/>
              </a:rPr>
              <a:t> -&gt; </a:t>
            </a:r>
            <a:r>
              <a:rPr lang="fi-FI" dirty="0" err="1">
                <a:latin typeface="+mn-lt"/>
              </a:rPr>
              <a:t>lose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information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3AD13B-89BA-4B05-AAC6-000FEEC76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72156"/>
              </p:ext>
            </p:extLst>
          </p:nvPr>
        </p:nvGraphicFramePr>
        <p:xfrm>
          <a:off x="5018315" y="1272916"/>
          <a:ext cx="695352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09730082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8538778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51950047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21045130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600581000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24344953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 err="1"/>
                        <a:t>Lorem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ipsum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dolor</a:t>
                      </a:r>
                      <a:r>
                        <a:rPr lang="fi-FI" sz="700" dirty="0"/>
                        <a:t>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sit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amet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quisquam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est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qui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dolor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ipsum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qui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dolor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sit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amet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6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7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906A2EF-E656-4A07-AB62-91927FC17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22155"/>
              </p:ext>
            </p:extLst>
          </p:nvPr>
        </p:nvGraphicFramePr>
        <p:xfrm>
          <a:off x="5011044" y="2289876"/>
          <a:ext cx="2286342" cy="3069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043">
                  <a:extLst>
                    <a:ext uri="{9D8B030D-6E8A-4147-A177-3AD203B41FA5}">
                      <a16:colId xmlns:a16="http://schemas.microsoft.com/office/drawing/2014/main" val="841473402"/>
                    </a:ext>
                  </a:extLst>
                </a:gridCol>
                <a:gridCol w="670956">
                  <a:extLst>
                    <a:ext uri="{9D8B030D-6E8A-4147-A177-3AD203B41FA5}">
                      <a16:colId xmlns:a16="http://schemas.microsoft.com/office/drawing/2014/main" val="233905746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124556068"/>
                    </a:ext>
                  </a:extLst>
                </a:gridCol>
              </a:tblGrid>
              <a:tr h="186777">
                <a:tc>
                  <a:txBody>
                    <a:bodyPr/>
                    <a:lstStyle/>
                    <a:p>
                      <a:r>
                        <a:rPr lang="fi-FI" sz="9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Unigram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Bigram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1431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Lorem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lorem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ipsum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93022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Ipsum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ipsum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dolor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2375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Dolor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dolor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sit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8777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Sit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sit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amet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4327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 err="1"/>
                        <a:t>Amet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 err="1"/>
                        <a:t>amet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quisquam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775941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Quisquam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quisquam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est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49288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Est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est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qui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6736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Qui</a:t>
                      </a:r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qui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dolor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108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dolor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ipsum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865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ipsum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qui</a:t>
                      </a:r>
                      <a:endParaRPr lang="fi-FI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5610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AFC8BDF-FB03-4D17-AF1D-3975CD7B9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6850"/>
              </p:ext>
            </p:extLst>
          </p:nvPr>
        </p:nvGraphicFramePr>
        <p:xfrm>
          <a:off x="7741040" y="3076753"/>
          <a:ext cx="397344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 err="1"/>
                        <a:t>Lorem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ipsum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dolor</a:t>
                      </a:r>
                      <a:r>
                        <a:rPr lang="fi-FI" sz="700" dirty="0"/>
                        <a:t>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sit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amet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quisquam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est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 err="1"/>
                        <a:t>qui</a:t>
                      </a:r>
                      <a:endParaRPr lang="fi-FI" sz="700" dirty="0"/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D4194869-D584-4375-96EC-6A53E7D9B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93668"/>
              </p:ext>
            </p:extLst>
          </p:nvPr>
        </p:nvGraphicFramePr>
        <p:xfrm>
          <a:off x="8698724" y="4756696"/>
          <a:ext cx="2058072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518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Feature 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3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4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318FF4F5-DF31-4B29-95DB-B774055E2B5C}"/>
              </a:ext>
            </a:extLst>
          </p:cNvPr>
          <p:cNvSpPr/>
          <p:nvPr/>
        </p:nvSpPr>
        <p:spPr>
          <a:xfrm>
            <a:off x="9142378" y="2097012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5D07FF7-9A09-493F-B375-89F12C4B2D8D}"/>
              </a:ext>
            </a:extLst>
          </p:cNvPr>
          <p:cNvSpPr/>
          <p:nvPr/>
        </p:nvSpPr>
        <p:spPr>
          <a:xfrm>
            <a:off x="9142378" y="3981585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4861F2-FE4F-441D-AD65-D48209513688}"/>
              </a:ext>
            </a:extLst>
          </p:cNvPr>
          <p:cNvSpPr/>
          <p:nvPr/>
        </p:nvSpPr>
        <p:spPr>
          <a:xfrm>
            <a:off x="4124188" y="1272916"/>
            <a:ext cx="533083" cy="4846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2C959-3B48-4A7D-ACFB-A76AA5D63026}"/>
              </a:ext>
            </a:extLst>
          </p:cNvPr>
          <p:cNvSpPr txBox="1"/>
          <p:nvPr/>
        </p:nvSpPr>
        <p:spPr>
          <a:xfrm>
            <a:off x="5018315" y="2063117"/>
            <a:ext cx="2279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1400" dirty="0" err="1">
                <a:latin typeface="Arial" panose="020B0604020202020204" pitchFamily="34" charset="0"/>
              </a:rPr>
              <a:t>Unigram</a:t>
            </a:r>
            <a:r>
              <a:rPr lang="fi-FI" sz="1400" dirty="0">
                <a:latin typeface="Arial" panose="020B0604020202020204" pitchFamily="34" charset="0"/>
              </a:rPr>
              <a:t> &amp; </a:t>
            </a:r>
            <a:r>
              <a:rPr lang="fi-FI" sz="1400" dirty="0" err="1">
                <a:latin typeface="Arial" panose="020B0604020202020204" pitchFamily="34" charset="0"/>
              </a:rPr>
              <a:t>Bigram</a:t>
            </a:r>
            <a:r>
              <a:rPr lang="fi-FI" sz="1400" dirty="0">
                <a:latin typeface="Arial" panose="020B0604020202020204" pitchFamily="34" charset="0"/>
              </a:rPr>
              <a:t> </a:t>
            </a:r>
            <a:r>
              <a:rPr lang="fi-FI" sz="1400" dirty="0" err="1">
                <a:latin typeface="Arial" panose="020B0604020202020204" pitchFamily="34" charset="0"/>
              </a:rPr>
              <a:t>dictionary</a:t>
            </a:r>
            <a:endParaRPr lang="fi-FI" sz="1400" dirty="0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5240-41C1-4FA3-B05E-EC3BE1B7FB1E}"/>
              </a:ext>
            </a:extLst>
          </p:cNvPr>
          <p:cNvSpPr txBox="1"/>
          <p:nvPr/>
        </p:nvSpPr>
        <p:spPr>
          <a:xfrm>
            <a:off x="7562884" y="1018277"/>
            <a:ext cx="1864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 err="1">
                <a:latin typeface="Arial" panose="020B0604020202020204" pitchFamily="34" charset="0"/>
              </a:rPr>
              <a:t>Unigram</a:t>
            </a:r>
            <a:r>
              <a:rPr lang="fi-FI" sz="1400" dirty="0">
                <a:latin typeface="Arial" panose="020B0604020202020204" pitchFamily="34" charset="0"/>
              </a:rPr>
              <a:t> </a:t>
            </a:r>
            <a:r>
              <a:rPr lang="fi-FI" sz="1400" dirty="0" err="1">
                <a:latin typeface="Arial" panose="020B0604020202020204" pitchFamily="34" charset="0"/>
              </a:rPr>
              <a:t>representation</a:t>
            </a:r>
            <a:endParaRPr lang="fi-FI" sz="1400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A57B-40D2-474E-B555-D0B0F65E5035}"/>
              </a:ext>
            </a:extLst>
          </p:cNvPr>
          <p:cNvSpPr txBox="1"/>
          <p:nvPr/>
        </p:nvSpPr>
        <p:spPr>
          <a:xfrm>
            <a:off x="8519446" y="2807049"/>
            <a:ext cx="24166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 err="1">
                <a:latin typeface="Arial" panose="020B0604020202020204" pitchFamily="34" charset="0"/>
              </a:rPr>
              <a:t>Term</a:t>
            </a:r>
            <a:r>
              <a:rPr lang="fi-FI" sz="1400" dirty="0">
                <a:latin typeface="Arial" panose="020B0604020202020204" pitchFamily="34" charset="0"/>
              </a:rPr>
              <a:t> </a:t>
            </a:r>
            <a:r>
              <a:rPr lang="fi-FI" sz="1400" dirty="0" err="1">
                <a:latin typeface="Arial" panose="020B0604020202020204" pitchFamily="34" charset="0"/>
              </a:rPr>
              <a:t>frequency</a:t>
            </a:r>
            <a:r>
              <a:rPr lang="fi-FI" sz="1400" dirty="0">
                <a:latin typeface="Arial" panose="020B0604020202020204" pitchFamily="34" charset="0"/>
              </a:rPr>
              <a:t> </a:t>
            </a:r>
            <a:r>
              <a:rPr lang="fi-FI" sz="1400" dirty="0" err="1">
                <a:latin typeface="Arial" panose="020B0604020202020204" pitchFamily="34" charset="0"/>
              </a:rPr>
              <a:t>representation</a:t>
            </a:r>
            <a:endParaRPr lang="fi-FI" sz="1400" dirty="0"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41DCD-7B36-4FF0-968B-05D590F74F69}"/>
              </a:ext>
            </a:extLst>
          </p:cNvPr>
          <p:cNvSpPr txBox="1"/>
          <p:nvPr/>
        </p:nvSpPr>
        <p:spPr>
          <a:xfrm>
            <a:off x="8191490" y="5406372"/>
            <a:ext cx="30655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 err="1">
                <a:latin typeface="Arial" panose="020B0604020202020204" pitchFamily="34" charset="0"/>
              </a:rPr>
              <a:t>Hashed</a:t>
            </a:r>
            <a:r>
              <a:rPr lang="fi-FI" sz="1400" dirty="0">
                <a:latin typeface="Arial" panose="020B0604020202020204" pitchFamily="34" charset="0"/>
              </a:rPr>
              <a:t> </a:t>
            </a:r>
            <a:r>
              <a:rPr lang="fi-FI" sz="1400" dirty="0" err="1">
                <a:latin typeface="Arial" panose="020B0604020202020204" pitchFamily="34" charset="0"/>
              </a:rPr>
              <a:t>features</a:t>
            </a:r>
            <a:r>
              <a:rPr lang="fi-FI" sz="1400" dirty="0">
                <a:latin typeface="Arial" panose="020B0604020202020204" pitchFamily="34" charset="0"/>
              </a:rPr>
              <a:t> (</a:t>
            </a:r>
            <a:r>
              <a:rPr lang="fi-FI" sz="1400" dirty="0" err="1">
                <a:latin typeface="Arial" panose="020B0604020202020204" pitchFamily="34" charset="0"/>
              </a:rPr>
              <a:t>e.g</a:t>
            </a:r>
            <a:r>
              <a:rPr lang="fi-FI" sz="1400" dirty="0">
                <a:latin typeface="Arial" panose="020B0604020202020204" pitchFamily="34" charset="0"/>
              </a:rPr>
              <a:t>. </a:t>
            </a:r>
            <a:r>
              <a:rPr lang="fi-FI" sz="1400" dirty="0" err="1">
                <a:latin typeface="Arial" panose="020B0604020202020204" pitchFamily="34" charset="0"/>
              </a:rPr>
              <a:t>sum</a:t>
            </a:r>
            <a:r>
              <a:rPr lang="fi-FI" sz="1400" dirty="0">
                <a:latin typeface="Arial" panose="020B0604020202020204" pitchFamily="34" charset="0"/>
              </a:rPr>
              <a:t> per </a:t>
            </a:r>
            <a:r>
              <a:rPr lang="fi-FI" sz="1400" dirty="0" err="1">
                <a:latin typeface="Arial" panose="020B0604020202020204" pitchFamily="34" charset="0"/>
              </a:rPr>
              <a:t>mean</a:t>
            </a:r>
            <a:r>
              <a:rPr lang="fi-FI" sz="1400" dirty="0"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0F9CB7-931C-4950-A787-45F04F252AC9}"/>
              </a:ext>
            </a:extLst>
          </p:cNvPr>
          <p:cNvCxnSpPr/>
          <p:nvPr/>
        </p:nvCxnSpPr>
        <p:spPr>
          <a:xfrm>
            <a:off x="7741040" y="3679093"/>
            <a:ext cx="957684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D278E-B65E-4D5D-B3A2-5CC6FCC49AA5}"/>
              </a:ext>
            </a:extLst>
          </p:cNvPr>
          <p:cNvCxnSpPr>
            <a:cxnSpLocks/>
          </p:cNvCxnSpPr>
          <p:nvPr/>
        </p:nvCxnSpPr>
        <p:spPr>
          <a:xfrm>
            <a:off x="8770076" y="3679093"/>
            <a:ext cx="427363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37DF80-20FB-499F-9AB4-D5C44EDB2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727760" y="3679093"/>
            <a:ext cx="0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D23B1E-5FC8-49B1-94B6-9B2FBECA6CDE}"/>
              </a:ext>
            </a:extLst>
          </p:cNvPr>
          <p:cNvCxnSpPr>
            <a:cxnSpLocks/>
          </p:cNvCxnSpPr>
          <p:nvPr/>
        </p:nvCxnSpPr>
        <p:spPr>
          <a:xfrm flipH="1">
            <a:off x="10258082" y="3679093"/>
            <a:ext cx="498714" cy="108453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30B2F1-63B3-4EE1-AE3F-02A04A5C3937}"/>
              </a:ext>
            </a:extLst>
          </p:cNvPr>
          <p:cNvCxnSpPr>
            <a:cxnSpLocks/>
          </p:cNvCxnSpPr>
          <p:nvPr/>
        </p:nvCxnSpPr>
        <p:spPr>
          <a:xfrm flipH="1">
            <a:off x="10756796" y="3664028"/>
            <a:ext cx="957684" cy="109960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Robotic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automation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Samlink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66528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 err="1"/>
              <a:t>UiPath</a:t>
            </a:r>
            <a:r>
              <a:rPr lang="fi-FI" dirty="0"/>
              <a:t> </a:t>
            </a:r>
            <a:r>
              <a:rPr lang="fi-FI" dirty="0" err="1"/>
              <a:t>technology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 err="1"/>
              <a:t>Term</a:t>
            </a:r>
            <a:r>
              <a:rPr lang="fi-FI" dirty="0"/>
              <a:t> </a:t>
            </a:r>
            <a:r>
              <a:rPr lang="fi-FI" dirty="0" err="1"/>
              <a:t>hierarchy</a:t>
            </a:r>
            <a:r>
              <a:rPr lang="fi-FI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 err="1"/>
              <a:t>Orchestrator</a:t>
            </a:r>
            <a:r>
              <a:rPr lang="fi-FI" dirty="0"/>
              <a:t> </a:t>
            </a:r>
            <a:r>
              <a:rPr lang="fi-FI" dirty="0" err="1"/>
              <a:t>supervises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 err="1"/>
              <a:t>Automation</a:t>
            </a:r>
            <a:r>
              <a:rPr lang="fi-FI" dirty="0"/>
              <a:t> = </a:t>
            </a:r>
            <a:r>
              <a:rPr lang="fi-FI" dirty="0" err="1"/>
              <a:t>instructions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Workstation</a:t>
            </a:r>
            <a:r>
              <a:rPr lang="fi-FI" dirty="0"/>
              <a:t> </a:t>
            </a:r>
            <a:r>
              <a:rPr lang="fi-FI" dirty="0" err="1"/>
              <a:t>holds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u="sng" dirty="0" err="1"/>
              <a:t>agent</a:t>
            </a:r>
            <a:endParaRPr lang="fi-FI" u="sng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Agent</a:t>
            </a:r>
            <a:r>
              <a:rPr lang="fi-FI" dirty="0"/>
              <a:t> </a:t>
            </a:r>
            <a:r>
              <a:rPr lang="fi-FI" dirty="0" err="1"/>
              <a:t>responsible</a:t>
            </a:r>
            <a:r>
              <a:rPr lang="fi-FI" dirty="0"/>
              <a:t> for </a:t>
            </a:r>
            <a:r>
              <a:rPr lang="fi-FI" u="sng" dirty="0" err="1"/>
              <a:t>automation</a:t>
            </a:r>
            <a:r>
              <a:rPr lang="fi-FI" u="sng" dirty="0"/>
              <a:t> </a:t>
            </a:r>
            <a:r>
              <a:rPr lang="fi-FI" u="sng" dirty="0" err="1"/>
              <a:t>execution</a:t>
            </a:r>
            <a:endParaRPr lang="fi-FI" u="sng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One </a:t>
            </a:r>
            <a:r>
              <a:rPr lang="fi-FI" dirty="0" err="1"/>
              <a:t>automation</a:t>
            </a:r>
            <a:r>
              <a:rPr lang="fi-FI" dirty="0"/>
              <a:t> at a </a:t>
            </a:r>
            <a:r>
              <a:rPr lang="fi-FI" dirty="0" err="1"/>
              <a:t>time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 err="1"/>
              <a:t>Agent</a:t>
            </a:r>
            <a:r>
              <a:rPr lang="fi-FI" dirty="0"/>
              <a:t> </a:t>
            </a:r>
            <a:r>
              <a:rPr lang="fi-FI" dirty="0" err="1"/>
              <a:t>communicates</a:t>
            </a:r>
            <a:r>
              <a:rPr lang="fi-FI" dirty="0"/>
              <a:t> to </a:t>
            </a:r>
            <a:r>
              <a:rPr lang="fi-FI" dirty="0" err="1"/>
              <a:t>Orchestrator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runtime</a:t>
            </a: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 err="1"/>
              <a:t>Logs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3C0D23-14ED-4815-A3DC-12B031BF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56217"/>
            <a:ext cx="6464365" cy="58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</a:t>
            </a:r>
            <a:r>
              <a:rPr lang="fi-FI" dirty="0" err="1"/>
              <a:t>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Hide to crowd</a:t>
            </a:r>
          </a:p>
          <a:p>
            <a:r>
              <a:rPr lang="en-US" dirty="0"/>
              <a:t>Does not work for unique info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 some information</a:t>
            </a:r>
          </a:p>
          <a:p>
            <a:r>
              <a:rPr lang="en-US" dirty="0"/>
              <a:t>Data instances are “grouped”</a:t>
            </a:r>
          </a:p>
          <a:p>
            <a:r>
              <a:rPr lang="en-US" dirty="0"/>
              <a:t>Possible to identify individuals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90800" cy="1837961"/>
          </a:xfrm>
        </p:spPr>
        <p:txBody>
          <a:bodyPr/>
          <a:lstStyle/>
          <a:p>
            <a:r>
              <a:rPr lang="en-US" dirty="0"/>
              <a:t>Sensitive data removal</a:t>
            </a:r>
          </a:p>
          <a:p>
            <a:r>
              <a:rPr lang="en-US" dirty="0"/>
              <a:t>Deletes all identifying data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Loses individualizing information</a:t>
            </a:r>
          </a:p>
          <a:p>
            <a:r>
              <a:rPr lang="en-US" dirty="0"/>
              <a:t>Two data instances cannot be differentiated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K-Anonymization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Anonymization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7438335-EEBC-499F-B05A-43EA0C23924E}"/>
              </a:ext>
            </a:extLst>
          </p:cNvPr>
          <p:cNvSpPr/>
          <p:nvPr/>
        </p:nvSpPr>
        <p:spPr>
          <a:xfrm>
            <a:off x="8720389" y="102037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DC53671-90D3-47BD-B0A0-FC4094447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668293"/>
              </p:ext>
            </p:extLst>
          </p:nvPr>
        </p:nvGraphicFramePr>
        <p:xfrm>
          <a:off x="5865481" y="4003193"/>
          <a:ext cx="2854908" cy="16679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 err="1"/>
                        <a:t>Name</a:t>
                      </a:r>
                      <a:endParaRPr lang="fi-FI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 err="1"/>
                        <a:t>Address</a:t>
                      </a:r>
                      <a:endParaRPr lang="fi-FI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/>
                        <a:t>Age</a:t>
                      </a:r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9633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25-35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 err="1"/>
                        <a:t>Woman</a:t>
                      </a:r>
                      <a:endParaRPr lang="fi-FI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800" dirty="0"/>
                        <a:t>25-35</a:t>
                      </a:r>
                    </a:p>
                    <a:p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21068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0CCF0D8B-3B8D-4A63-9A75-A0AD6C7C1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70614"/>
              </p:ext>
            </p:extLst>
          </p:nvPr>
        </p:nvGraphicFramePr>
        <p:xfrm>
          <a:off x="8917319" y="4003193"/>
          <a:ext cx="2854908" cy="15460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 err="1"/>
                        <a:t>Name</a:t>
                      </a:r>
                      <a:endParaRPr lang="fi-FI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 err="1"/>
                        <a:t>Address</a:t>
                      </a:r>
                      <a:endParaRPr lang="fi-FI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/>
                        <a:t>Age</a:t>
                      </a:r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724055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 err="1"/>
                        <a:t>Number</a:t>
                      </a:r>
                      <a:endParaRPr lang="fi-FI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 err="1"/>
                        <a:t>Number</a:t>
                      </a:r>
                      <a:endParaRPr lang="fi-FI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452846"/>
                  </a:ext>
                </a:extLst>
              </a:tr>
            </a:tbl>
          </a:graphicData>
        </a:graphic>
      </p:graphicFrame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249392"/>
              </p:ext>
            </p:extLst>
          </p:nvPr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 err="1"/>
                        <a:t>Name</a:t>
                      </a:r>
                      <a:endParaRPr lang="fi-FI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 err="1"/>
                        <a:t>Address</a:t>
                      </a:r>
                      <a:endParaRPr lang="fi-FI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/>
                        <a:t>Age</a:t>
                      </a:r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F5668A5-DAE2-454D-9927-F1E358BFBDAF}"/>
              </a:ext>
            </a:extLst>
          </p:cNvPr>
          <p:cNvSpPr/>
          <p:nvPr/>
        </p:nvSpPr>
        <p:spPr>
          <a:xfrm>
            <a:off x="7114805" y="4898131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FBF84D8-2E32-486F-A103-F62F4AF1C79B}"/>
              </a:ext>
            </a:extLst>
          </p:cNvPr>
          <p:cNvSpPr/>
          <p:nvPr/>
        </p:nvSpPr>
        <p:spPr>
          <a:xfrm>
            <a:off x="10166643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5002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materials and methods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03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Support ticket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RPA log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anonymization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Azure resources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6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Support </a:t>
            </a:r>
            <a:r>
              <a:rPr lang="fi-FI" dirty="0" err="1"/>
              <a:t>ticket</a:t>
            </a:r>
            <a:r>
              <a:rPr lang="fi-FI" dirty="0"/>
              <a:t>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Technical support requests from customers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 err="1"/>
              <a:t>Customers</a:t>
            </a:r>
            <a:r>
              <a:rPr lang="fi-FI" dirty="0"/>
              <a:t> </a:t>
            </a:r>
            <a:r>
              <a:rPr lang="fi-FI" dirty="0" err="1"/>
              <a:t>encounter</a:t>
            </a:r>
            <a:r>
              <a:rPr lang="fi-FI" dirty="0"/>
              <a:t> a </a:t>
            </a:r>
            <a:r>
              <a:rPr lang="fi-FI" dirty="0" err="1"/>
              <a:t>problem</a:t>
            </a:r>
            <a:endParaRPr lang="fi-FI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 err="1"/>
              <a:t>Email</a:t>
            </a:r>
            <a:r>
              <a:rPr lang="fi-FI" dirty="0"/>
              <a:t> to support team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Direct to </a:t>
            </a:r>
            <a:r>
              <a:rPr lang="fi-FI" dirty="0" err="1"/>
              <a:t>developer</a:t>
            </a:r>
            <a:r>
              <a:rPr lang="fi-FI" dirty="0"/>
              <a:t>/</a:t>
            </a:r>
            <a:r>
              <a:rPr lang="fi-FI" dirty="0" err="1"/>
              <a:t>maintainer</a:t>
            </a:r>
            <a:r>
              <a:rPr lang="fi-FI" dirty="0"/>
              <a:t> team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Business </a:t>
            </a:r>
            <a:r>
              <a:rPr lang="fi-FI" dirty="0" err="1"/>
              <a:t>critical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Possibly</a:t>
            </a:r>
            <a:r>
              <a:rPr lang="fi-FI" dirty="0"/>
              <a:t> </a:t>
            </a:r>
            <a:r>
              <a:rPr lang="fi-FI" dirty="0" err="1"/>
              <a:t>sensitive</a:t>
            </a:r>
            <a:r>
              <a:rPr lang="fi-FI" dirty="0"/>
              <a:t> </a:t>
            </a:r>
            <a:r>
              <a:rPr lang="fi-FI" dirty="0" err="1"/>
              <a:t>end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timestamps</a:t>
            </a:r>
            <a:r>
              <a:rPr lang="fi-FI" dirty="0"/>
              <a:t> </a:t>
            </a:r>
            <a:r>
              <a:rPr lang="fi-FI" dirty="0" err="1"/>
              <a:t>usable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CSV </a:t>
            </a:r>
            <a:r>
              <a:rPr lang="fi-FI" dirty="0" err="1"/>
              <a:t>list</a:t>
            </a:r>
            <a:r>
              <a:rPr lang="fi-FI" dirty="0"/>
              <a:t> of </a:t>
            </a:r>
            <a:r>
              <a:rPr lang="fi-FI" dirty="0" err="1"/>
              <a:t>timestamps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6088083" y="712673"/>
            <a:ext cx="2161762" cy="517064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</a:rPr>
              <a:t>timestamp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2022-01-20T11:36:00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2022-01-19T08:26:00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2022-01-17T13:08:00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2022-01-14T13:36:00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2022-01-12T08:16:00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2022-01-11T16:21:00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2022-01-03T12:34:00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2021-12-29T14:34:00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2021-12-28T11:23:00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2021-12-22T14:14:00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2021-12-21T16:19:00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2021-12-21T07:42:00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2021-12-20T12:28:00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2021-12-20T11:47:00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2021-12-16T13:40:00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2021-12-16T09:02:00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2021-12-15T10:34:00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2021-12-15T08:38:00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82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RPA </a:t>
            </a:r>
            <a:r>
              <a:rPr lang="fi-FI" dirty="0" err="1"/>
              <a:t>log</a:t>
            </a:r>
            <a:r>
              <a:rPr lang="fi-FI" dirty="0"/>
              <a:t>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Inconsistent, merged data types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SQL </a:t>
            </a:r>
            <a:r>
              <a:rPr lang="fi-FI" dirty="0" err="1"/>
              <a:t>database</a:t>
            </a:r>
            <a:endParaRPr lang="fi-FI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 err="1"/>
              <a:t>Exported</a:t>
            </a:r>
            <a:r>
              <a:rPr lang="fi-FI" dirty="0"/>
              <a:t> to CSV-</a:t>
            </a:r>
            <a:r>
              <a:rPr lang="fi-FI" dirty="0" err="1"/>
              <a:t>format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 err="1"/>
              <a:t>Few</a:t>
            </a:r>
            <a:r>
              <a:rPr lang="fi-FI" dirty="0"/>
              <a:t> </a:t>
            </a:r>
            <a:r>
              <a:rPr lang="fi-FI" dirty="0" err="1"/>
              <a:t>standard</a:t>
            </a:r>
            <a:r>
              <a:rPr lang="fi-FI" dirty="0"/>
              <a:t> </a:t>
            </a:r>
            <a:r>
              <a:rPr lang="fi-FI" dirty="0" err="1"/>
              <a:t>fields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”</a:t>
            </a:r>
            <a:r>
              <a:rPr lang="fi-FI" dirty="0" err="1"/>
              <a:t>message</a:t>
            </a:r>
            <a:r>
              <a:rPr lang="fi-FI" dirty="0"/>
              <a:t>” </a:t>
            </a:r>
            <a:r>
              <a:rPr lang="fi-FI" dirty="0" err="1"/>
              <a:t>holds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error</a:t>
            </a:r>
            <a:r>
              <a:rPr lang="fi-FI" dirty="0"/>
              <a:t> </a:t>
            </a:r>
            <a:r>
              <a:rPr lang="fi-FI" dirty="0" err="1"/>
              <a:t>message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”</a:t>
            </a:r>
            <a:r>
              <a:rPr lang="fi-FI" dirty="0" err="1"/>
              <a:t>rawmessage</a:t>
            </a:r>
            <a:r>
              <a:rPr lang="fi-FI" dirty="0"/>
              <a:t>” </a:t>
            </a:r>
            <a:r>
              <a:rPr lang="fi-FI" dirty="0" err="1"/>
              <a:t>includes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datatable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and </a:t>
            </a:r>
            <a:r>
              <a:rPr lang="fi-FI" dirty="0" err="1"/>
              <a:t>more</a:t>
            </a:r>
            <a:endParaRPr lang="fi-FI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JSON </a:t>
            </a:r>
            <a:r>
              <a:rPr lang="fi-FI" dirty="0" err="1"/>
              <a:t>formatted</a:t>
            </a:r>
            <a:r>
              <a:rPr lang="fi-FI" dirty="0"/>
              <a:t> data 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Machine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CSV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structured</a:t>
            </a:r>
            <a:r>
              <a:rPr lang="fi-FI" dirty="0"/>
              <a:t>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 err="1"/>
              <a:t>Unusable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preprocessing</a:t>
            </a: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 err="1"/>
              <a:t>Converted</a:t>
            </a:r>
            <a:r>
              <a:rPr lang="fi-FI" dirty="0"/>
              <a:t> to pure CSV </a:t>
            </a:r>
            <a:r>
              <a:rPr lang="fi-FI" dirty="0" err="1"/>
              <a:t>with</a:t>
            </a:r>
            <a:r>
              <a:rPr lang="fi-FI" dirty="0"/>
              <a:t> PowerShell</a:t>
            </a:r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4358244" y="213756"/>
            <a:ext cx="7255823" cy="6355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fr-FR" sz="500" dirty="0">
                <a:solidFill>
                  <a:schemeClr val="accent3"/>
                </a:solidFill>
                <a:latin typeface="Arial" panose="020B0604020202020204" pitchFamily="34" charset="0"/>
              </a:rPr>
              <a:t>"</a:t>
            </a:r>
            <a:r>
              <a:rPr lang="fr-FR" sz="800" dirty="0">
                <a:solidFill>
                  <a:schemeClr val="accent3"/>
                </a:solidFill>
                <a:latin typeface="Arial" panose="020B0604020202020204" pitchFamily="34" charset="0"/>
              </a:rPr>
              <a:t>OrganizationUnitId","TenantId","TimeStamp","Level","ProcessName","JobKey","RobotName","Message","RawMessage","MachineId"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PM","4","rpa-bank-020-lainahakemuksien-tietojen-siirto_Samlink Production", "b03cfd05-1807-45e7-b962-c9d95e49a3fc","RPA-RPP-4","System.IO.IOException: The process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cannot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the file    'W:\RPA\BANK\020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lainahakemuksien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tietojen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siirto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\prod\Config.xlsx'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because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it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is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being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used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by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another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process. at System.IO.__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Error.WinIOError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(Int32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errorCode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maybeFullPath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)    at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System.IO.FileStream.Init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rights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useRights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FileOptions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options, SECURITY_ATTRIBUTES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secAttrs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msgPath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bFromProxy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, Boolean)","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System.IO.IOException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: The process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cannot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the file 'W:\\RPA\\BANK\\020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lainahakemuksien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tietojen</a:t>
            </a:r>
            <a:endParaRPr lang="fr-FR" sz="5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siirto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\\prod\\Config.xlsx'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because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it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is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being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by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another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process.\r\n   at System.IO.__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Error.WinIOError</a:t>
            </a:r>
            <a:endParaRPr lang="fr-FR" sz="5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(Int32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errorCode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maybeFullPath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System.IO.FileStream.Init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rights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useRights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FileOptions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options,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SECURITY_ATTRIBUTES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secAttrs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msgPath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bFromProxy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useLongPath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checkHost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at System.IO.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FileStream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..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FileOptions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options,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msgPath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bFromProxy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System.IO.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FileStream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..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useAsync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 [...]   at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System.Activities.Runtime.ActivityExecutor.ExecuteActivityWorkItem.ExecuteBody(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ActivityExecutor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executor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BookmarkManager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bookmarkManager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Location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resultLocation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level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logType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timeStamp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fingerprint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"5ebb011b-fb3d-402a-8024-79a21e6629c9",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windowsIdentity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"LOCAL\\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processVersion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jobId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robotName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GlobalHandler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PM","0","rpa-bank-020-lainahakemuksien-tietojen-siirto_Samlink Production", "b03cfd05-1807-45e7-b962-c9d95e49a3fc","RPA-RPP-4","Log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Error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Executing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"Log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Executing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level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Verbose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logType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"Default",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timeStamp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fingerprint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"3c68aacf-dd4c-4ad4-8045-043e72b35bb7",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windowsIdentity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"LOCAL\\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processVersion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jobId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robotName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GlobalHandler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activityInfo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"Activity":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UiPath.Core.Activities.LogMessage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DisplayName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"Log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"State":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Executing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"Variables":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answer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retry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HetuFound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"False",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FilteredException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},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"Arguments":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"Message":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System.IO.IOException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: The process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cannot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the file 'W:\\RPA\\BANK\\020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lainahakemuksien</a:t>
            </a:r>
            <a:endParaRPr lang="fr-FR" sz="5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tietojen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siirto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\\prod\\Config.xlsx'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because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it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is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being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by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another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process.\r\n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__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Error.WinIOError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errorCode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maybeFullPath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System.IO.FileStream.Init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rights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useRights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FileOptions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options, SECURITY_ATTRIBUTES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secAttrs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msgPath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bFromProxy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useLongPath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checkHost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System.IO.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FileStream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..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FileOptions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options, 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msgPath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bFromProxy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System.IO.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FileStream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..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endParaRPr lang="fr-FR" sz="5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Int32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bufferSize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useAsync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)\r\n   at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MS.Internal.IO.Zip.ZipArchive.OpenOnFile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path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FileMode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mode,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access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share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Boolean streaming)\r\n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"5","5","8/11/2021 10:14:26 PM","3","rpa-bank-011-ott-valmistelu-4503","5186baa6-6f2d-4cc0-8001-a78f518579fb", "RPA-RPP-1-4503","Screenshot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saved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 at: G:\Robotiikka\011 OTT 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Valmis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\prod\</a:t>
            </a:r>
            <a:r>
              <a:rPr lang="fr-FR" sz="500" dirty="0" err="1">
                <a:solidFill>
                  <a:srgbClr val="FFFF00"/>
                </a:solidFill>
                <a:latin typeface="Arial" panose="020B0604020202020204" pitchFamily="34" charset="0"/>
              </a:rPr>
              <a:t>Screensh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\ExceptionScreenshot_.011426.png","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"Screenshot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saved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at: G:\\Robotiikka\\011 OTT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Valmis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\\prod\\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Screensh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\\ExceptionScreenshot_.011426.png",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level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"Warning",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logType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timeStamp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"2021-08-12T01:14:26.3516259+03:00",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fingerprint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"3ced557c-7a73-4e0c-bd73-1759fbbd8cca",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windowsIdentity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"LOCAL\\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WinID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"T4690K3336",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"rpa-bank-011-ott-valmistelu-4503",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processVersion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"1.6.7769.24916",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jobId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"5186baa6-6f2d-4cc0-8001-a78f518579fb",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robotName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"RPA-RPP-1-4503",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machineId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38,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organizationUnitId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5,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fileName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TakeScreenshot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logF_BusinessProcessName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": "rpa-bank-011-OTT-valmistelu"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","38"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1B7B1-BEF2-43C5-9D44-A83E669E2E7D}"/>
              </a:ext>
            </a:extLst>
          </p:cNvPr>
          <p:cNvSpPr/>
          <p:nvPr/>
        </p:nvSpPr>
        <p:spPr>
          <a:xfrm>
            <a:off x="2686793" y="3176281"/>
            <a:ext cx="172192" cy="172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29554-B77D-4D04-9023-D107E39FC1A9}"/>
              </a:ext>
            </a:extLst>
          </p:cNvPr>
          <p:cNvSpPr/>
          <p:nvPr/>
        </p:nvSpPr>
        <p:spPr>
          <a:xfrm>
            <a:off x="2856016" y="1668482"/>
            <a:ext cx="172193" cy="172193"/>
          </a:xfrm>
          <a:prstGeom prst="ellipse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5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Data </a:t>
            </a:r>
            <a:r>
              <a:rPr lang="fi-FI" dirty="0" err="1"/>
              <a:t>anonymization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Find-and-replace sensitive information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 err="1"/>
              <a:t>Regex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thinkable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types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 err="1"/>
              <a:t>Replace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general </a:t>
            </a:r>
            <a:r>
              <a:rPr lang="fi-FI" dirty="0" err="1"/>
              <a:t>tokens</a:t>
            </a:r>
            <a:endParaRPr lang="fi-FI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Conserve the type of information sanitized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E.g. 1010AddressZip0101, 101088420101 (BBAN)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4E0139-2B8E-4AF3-9C3E-83A54908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91" y="294477"/>
            <a:ext cx="6413359" cy="62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86076-33C2-DD44-955F-9157FA2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50" y="1169900"/>
            <a:ext cx="1042290" cy="4316500"/>
          </a:xfrm>
        </p:spPr>
        <p:txBody>
          <a:bodyPr/>
          <a:lstStyle/>
          <a:p>
            <a:r>
              <a:rPr lang="en-US" dirty="0"/>
              <a:t>01</a:t>
            </a:r>
          </a:p>
          <a:p>
            <a:r>
              <a:rPr lang="en-US" dirty="0"/>
              <a:t>02</a:t>
            </a:r>
          </a:p>
          <a:p>
            <a:r>
              <a:rPr lang="en-US" dirty="0"/>
              <a:t>03</a:t>
            </a:r>
          </a:p>
          <a:p>
            <a:r>
              <a:rPr lang="en-US" dirty="0"/>
              <a:t>04</a:t>
            </a:r>
          </a:p>
          <a:p>
            <a:r>
              <a:rPr lang="en-US" dirty="0"/>
              <a:t>05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2591-674B-5F4E-9E23-BAC96119B17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514894" y="1169899"/>
            <a:ext cx="9149148" cy="4222537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 </a:t>
            </a:r>
          </a:p>
          <a:p>
            <a:r>
              <a:rPr lang="en-US" dirty="0"/>
              <a:t>Research material and methods </a:t>
            </a:r>
          </a:p>
          <a:p>
            <a:r>
              <a:rPr lang="en-US" dirty="0"/>
              <a:t>Machine learning pipeline structure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008C5A-09BF-DE4A-87F0-02FD4079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5409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 err="1"/>
              <a:t>Azure</a:t>
            </a:r>
            <a:r>
              <a:rPr lang="fi-FI" dirty="0"/>
              <a:t> </a:t>
            </a:r>
            <a:r>
              <a:rPr lang="fi-FI" dirty="0" err="1"/>
              <a:t>resources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Component hierarchy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Storage for </a:t>
            </a:r>
            <a:r>
              <a:rPr lang="fi-FI" dirty="0" err="1"/>
              <a:t>training</a:t>
            </a:r>
            <a:r>
              <a:rPr lang="fi-FI" dirty="0"/>
              <a:t> data and </a:t>
            </a:r>
            <a:r>
              <a:rPr lang="fi-FI" dirty="0" err="1"/>
              <a:t>results</a:t>
            </a: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Private </a:t>
            </a:r>
            <a:r>
              <a:rPr lang="fi-FI" dirty="0" err="1"/>
              <a:t>endpoint</a:t>
            </a:r>
            <a:r>
              <a:rPr lang="fi-FI" dirty="0"/>
              <a:t> and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interface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connecting</a:t>
            </a:r>
            <a:r>
              <a:rPr lang="fi-FI" dirty="0"/>
              <a:t> ML Studio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b="1" dirty="0" err="1"/>
              <a:t>Azure</a:t>
            </a:r>
            <a:r>
              <a:rPr lang="fi-FI" b="1" dirty="0"/>
              <a:t> ML Studio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Computing </a:t>
            </a:r>
            <a:r>
              <a:rPr lang="fi-FI" dirty="0" err="1"/>
              <a:t>cluster</a:t>
            </a:r>
            <a:endParaRPr lang="fi-FI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1 – n </a:t>
            </a:r>
            <a:r>
              <a:rPr lang="fi-FI" dirty="0" err="1"/>
              <a:t>computing</a:t>
            </a:r>
            <a:r>
              <a:rPr lang="fi-FI" dirty="0"/>
              <a:t> </a:t>
            </a:r>
            <a:r>
              <a:rPr lang="fi-FI" dirty="0" err="1"/>
              <a:t>nodes</a:t>
            </a:r>
            <a:endParaRPr lang="fi-FI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vary</a:t>
            </a:r>
            <a:r>
              <a:rPr lang="fi-FI" dirty="0"/>
              <a:t>,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study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i-FI" dirty="0"/>
              <a:t>4 </a:t>
            </a:r>
            <a:r>
              <a:rPr lang="fi-FI" dirty="0" err="1"/>
              <a:t>cores</a:t>
            </a:r>
            <a:r>
              <a:rPr lang="fi-FI" dirty="0"/>
              <a:t>, 28 GB RAM, 200 GB HD 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3AA86AC-70CC-4F03-8B89-FB929389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712673"/>
            <a:ext cx="6840910" cy="45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pipeline structure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04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Hybrid structure overview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1: 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2: Ticket count estimation with regression</a:t>
            </a:r>
          </a:p>
        </p:txBody>
      </p:sp>
    </p:spTree>
    <p:extLst>
      <p:ext uri="{BB962C8B-B14F-4D97-AF65-F5344CB8AC3E}">
        <p14:creationId xmlns:p14="http://schemas.microsoft.com/office/powerpoint/2010/main" val="350344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 err="1"/>
              <a:t>Hybrid</a:t>
            </a:r>
            <a:r>
              <a:rPr lang="fi-FI" dirty="0"/>
              <a:t> </a:t>
            </a:r>
            <a:r>
              <a:rPr lang="fi-FI" dirty="0" err="1"/>
              <a:t>structure</a:t>
            </a:r>
            <a:r>
              <a:rPr lang="fi-FI" dirty="0"/>
              <a:t> </a:t>
            </a:r>
            <a:r>
              <a:rPr lang="fi-FI" dirty="0" err="1"/>
              <a:t>overview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81D7AA-9AFD-48B8-8027-C6D0006F6707}"/>
              </a:ext>
            </a:extLst>
          </p:cNvPr>
          <p:cNvSpPr txBox="1">
            <a:spLocks/>
          </p:cNvSpPr>
          <p:nvPr/>
        </p:nvSpPr>
        <p:spPr>
          <a:xfrm>
            <a:off x="4604147" y="1181216"/>
            <a:ext cx="2590800" cy="158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0563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text column to read</a:t>
            </a:r>
          </a:p>
          <a:p>
            <a:r>
              <a:rPr lang="en-US" dirty="0"/>
              <a:t>Preprocess</a:t>
            </a:r>
          </a:p>
          <a:p>
            <a:r>
              <a:rPr lang="en-US" dirty="0"/>
              <a:t>Numeric conversion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Score model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9FE3A44-6961-4326-8371-09DBFC6889FC}"/>
              </a:ext>
            </a:extLst>
          </p:cNvPr>
          <p:cNvSpPr txBox="1">
            <a:spLocks/>
          </p:cNvSpPr>
          <p:nvPr/>
        </p:nvSpPr>
        <p:spPr>
          <a:xfrm>
            <a:off x="7654067" y="1181215"/>
            <a:ext cx="2590800" cy="1294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Append with ticket data</a:t>
            </a:r>
          </a:p>
          <a:p>
            <a:r>
              <a:rPr lang="en-US" dirty="0"/>
              <a:t>Time frame compression</a:t>
            </a:r>
          </a:p>
          <a:p>
            <a:r>
              <a:rPr lang="en-US" dirty="0"/>
              <a:t>Regression training</a:t>
            </a:r>
          </a:p>
          <a:p>
            <a:r>
              <a:rPr lang="en-US" dirty="0"/>
              <a:t>Model score and evaluation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79DD1F0C-61C6-4B9E-B998-FE10AD78132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4604148" y="416129"/>
            <a:ext cx="2590799" cy="593087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B1F9DAA8-3F4B-49C3-B123-BCFA3C00EFC6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7654069" y="416129"/>
            <a:ext cx="2590799" cy="593087"/>
          </a:xfrm>
        </p:spPr>
        <p:txBody>
          <a:bodyPr/>
          <a:lstStyle/>
          <a:p>
            <a:r>
              <a:rPr lang="en-US" dirty="0"/>
              <a:t>Phase 2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9EE1305-899C-48AC-A1BF-D49A8B1FE403}"/>
              </a:ext>
            </a:extLst>
          </p:cNvPr>
          <p:cNvSpPr txBox="1">
            <a:spLocks/>
          </p:cNvSpPr>
          <p:nvPr/>
        </p:nvSpPr>
        <p:spPr>
          <a:xfrm>
            <a:off x="4604147" y="881810"/>
            <a:ext cx="2590800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PCA-based log anomaly detection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9391AA6-0137-431B-A873-A6DB114086D5}"/>
              </a:ext>
            </a:extLst>
          </p:cNvPr>
          <p:cNvSpPr txBox="1">
            <a:spLocks/>
          </p:cNvSpPr>
          <p:nvPr/>
        </p:nvSpPr>
        <p:spPr>
          <a:xfrm>
            <a:off x="7654066" y="881810"/>
            <a:ext cx="3217791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based ticket count estimating</a:t>
            </a:r>
          </a:p>
        </p:txBody>
      </p:sp>
    </p:spTree>
    <p:extLst>
      <p:ext uri="{BB962C8B-B14F-4D97-AF65-F5344CB8AC3E}">
        <p14:creationId xmlns:p14="http://schemas.microsoft.com/office/powerpoint/2010/main" val="2188694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</a:t>
            </a:r>
            <a:r>
              <a:rPr lang="fi-FI" dirty="0" err="1"/>
              <a:t>phase</a:t>
            </a:r>
            <a:r>
              <a:rPr lang="fi-FI" dirty="0"/>
              <a:t> 1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Acquire anomaly values for log rows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”</a:t>
            </a:r>
            <a:r>
              <a:rPr lang="fi-FI" dirty="0" err="1"/>
              <a:t>message</a:t>
            </a:r>
            <a:r>
              <a:rPr lang="fi-FI" dirty="0"/>
              <a:t>” </a:t>
            </a:r>
            <a:r>
              <a:rPr lang="fi-FI" dirty="0" err="1"/>
              <a:t>or</a:t>
            </a:r>
            <a:r>
              <a:rPr lang="fi-FI" dirty="0"/>
              <a:t> ”</a:t>
            </a:r>
            <a:r>
              <a:rPr lang="fi-FI" dirty="0" err="1"/>
              <a:t>rawmessage</a:t>
            </a:r>
            <a:r>
              <a:rPr lang="fi-FI" dirty="0"/>
              <a:t> </a:t>
            </a:r>
            <a:r>
              <a:rPr lang="fi-FI" dirty="0" err="1"/>
              <a:t>column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Possible</a:t>
            </a:r>
            <a:r>
              <a:rPr lang="fi-FI" dirty="0"/>
              <a:t> </a:t>
            </a:r>
            <a:r>
              <a:rPr lang="fi-FI" dirty="0" err="1"/>
              <a:t>preprocessing</a:t>
            </a:r>
            <a:r>
              <a:rPr lang="fi-FI" dirty="0"/>
              <a:t> and </a:t>
            </a:r>
            <a:r>
              <a:rPr lang="fi-FI" dirty="0" err="1"/>
              <a:t>numeric</a:t>
            </a:r>
            <a:r>
              <a:rPr lang="fi-FI" dirty="0"/>
              <a:t> </a:t>
            </a:r>
            <a:r>
              <a:rPr lang="fi-FI" dirty="0" err="1"/>
              <a:t>conversion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Proper</a:t>
            </a:r>
            <a:r>
              <a:rPr lang="fi-FI" dirty="0"/>
              <a:t> vs. </a:t>
            </a:r>
            <a:r>
              <a:rPr lang="fi-FI" dirty="0" err="1"/>
              <a:t>unconventional</a:t>
            </a:r>
            <a:r>
              <a:rPr lang="fi-FI" dirty="0"/>
              <a:t> </a:t>
            </a:r>
            <a:r>
              <a:rPr lang="fi-FI" dirty="0" err="1"/>
              <a:t>training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Anomaly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training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”How </a:t>
            </a:r>
            <a:r>
              <a:rPr lang="fi-FI" dirty="0" err="1"/>
              <a:t>likely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row</a:t>
            </a:r>
            <a:r>
              <a:rPr lang="fi-FI" dirty="0"/>
              <a:t> is an </a:t>
            </a:r>
            <a:r>
              <a:rPr lang="fi-FI" dirty="0" err="1"/>
              <a:t>anomaly</a:t>
            </a:r>
            <a:r>
              <a:rPr lang="fi-FI" dirty="0"/>
              <a:t>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616435-C6A9-49C3-982C-F505F8F60B46}"/>
              </a:ext>
            </a:extLst>
          </p:cNvPr>
          <p:cNvSpPr/>
          <p:nvPr/>
        </p:nvSpPr>
        <p:spPr>
          <a:xfrm>
            <a:off x="5931725" y="587829"/>
            <a:ext cx="5676405" cy="2547257"/>
          </a:xfrm>
          <a:custGeom>
            <a:avLst/>
            <a:gdLst>
              <a:gd name="connsiteX0" fmla="*/ 5676405 w 5676405"/>
              <a:gd name="connsiteY0" fmla="*/ 0 h 2547257"/>
              <a:gd name="connsiteX1" fmla="*/ 0 w 5676405"/>
              <a:gd name="connsiteY1" fmla="*/ 0 h 2547257"/>
              <a:gd name="connsiteX2" fmla="*/ 0 w 5676405"/>
              <a:gd name="connsiteY2" fmla="*/ 2547257 h 2547257"/>
              <a:gd name="connsiteX3" fmla="*/ 1995054 w 5676405"/>
              <a:gd name="connsiteY3" fmla="*/ 2547257 h 2547257"/>
              <a:gd name="connsiteX4" fmla="*/ 1995054 w 5676405"/>
              <a:gd name="connsiteY4" fmla="*/ 2060368 h 2547257"/>
              <a:gd name="connsiteX5" fmla="*/ 3443844 w 5676405"/>
              <a:gd name="connsiteY5" fmla="*/ 2060368 h 2547257"/>
              <a:gd name="connsiteX6" fmla="*/ 3443844 w 5676405"/>
              <a:gd name="connsiteY6" fmla="*/ 2535381 h 2547257"/>
              <a:gd name="connsiteX7" fmla="*/ 5676405 w 5676405"/>
              <a:gd name="connsiteY7" fmla="*/ 2535381 h 2547257"/>
              <a:gd name="connsiteX8" fmla="*/ 5676405 w 5676405"/>
              <a:gd name="connsiteY8" fmla="*/ 0 h 254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6405" h="2547257">
                <a:moveTo>
                  <a:pt x="5676405" y="0"/>
                </a:moveTo>
                <a:lnTo>
                  <a:pt x="0" y="0"/>
                </a:lnTo>
                <a:lnTo>
                  <a:pt x="0" y="2547257"/>
                </a:lnTo>
                <a:lnTo>
                  <a:pt x="1995054" y="2547257"/>
                </a:lnTo>
                <a:lnTo>
                  <a:pt x="1995054" y="2060368"/>
                </a:lnTo>
                <a:lnTo>
                  <a:pt x="3443844" y="2060368"/>
                </a:lnTo>
                <a:lnTo>
                  <a:pt x="3443844" y="2535381"/>
                </a:lnTo>
                <a:lnTo>
                  <a:pt x="5676405" y="2535381"/>
                </a:lnTo>
                <a:lnTo>
                  <a:pt x="5676405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64163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</a:t>
            </a:r>
            <a:r>
              <a:rPr lang="fi-FI" dirty="0" err="1"/>
              <a:t>phase</a:t>
            </a:r>
            <a:r>
              <a:rPr lang="fi-FI" dirty="0"/>
              <a:t> 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Estimate ticket count in time frame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Append</a:t>
            </a:r>
            <a:r>
              <a:rPr lang="fi-FI" dirty="0"/>
              <a:t> </a:t>
            </a:r>
            <a:r>
              <a:rPr lang="fi-FI" dirty="0" err="1"/>
              <a:t>ticket</a:t>
            </a:r>
            <a:r>
              <a:rPr lang="fi-FI" dirty="0"/>
              <a:t> </a:t>
            </a:r>
            <a:r>
              <a:rPr lang="fi-FI" dirty="0" err="1"/>
              <a:t>timestamps</a:t>
            </a:r>
            <a:r>
              <a:rPr lang="fi-FI" dirty="0"/>
              <a:t>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Compress</a:t>
            </a:r>
            <a:r>
              <a:rPr lang="fi-FI" dirty="0"/>
              <a:t> to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frames</a:t>
            </a:r>
            <a:r>
              <a:rPr lang="fi-FI" dirty="0"/>
              <a:t> (</a:t>
            </a:r>
            <a:r>
              <a:rPr lang="fi-FI" dirty="0" err="1"/>
              <a:t>week</a:t>
            </a:r>
            <a:r>
              <a:rPr lang="fi-FI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statistical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to </a:t>
            </a:r>
            <a:r>
              <a:rPr lang="fi-FI" dirty="0" err="1"/>
              <a:t>conserve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Anomaly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vs. </a:t>
            </a:r>
            <a:r>
              <a:rPr lang="fi-FI" dirty="0" err="1"/>
              <a:t>without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Regression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training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Normal</a:t>
            </a:r>
            <a:r>
              <a:rPr lang="fi-FI" dirty="0"/>
              <a:t> </a:t>
            </a:r>
            <a:r>
              <a:rPr lang="fi-FI" dirty="0" err="1"/>
              <a:t>score</a:t>
            </a:r>
            <a:r>
              <a:rPr lang="fi-FI" dirty="0"/>
              <a:t> and </a:t>
            </a:r>
            <a:r>
              <a:rPr lang="fi-FI" dirty="0" err="1"/>
              <a:t>evaluation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learning</a:t>
            </a:r>
            <a:r>
              <a:rPr lang="fi-FI" dirty="0"/>
              <a:t> data,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tickets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expected</a:t>
            </a:r>
            <a:r>
              <a:rPr lang="fi-FI" dirty="0"/>
              <a:t> 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frame</a:t>
            </a:r>
            <a:r>
              <a:rPr lang="fi-FI" dirty="0"/>
              <a:t>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E1FE0DE-C500-4DBD-A15D-7FE91FB6F0DD}"/>
              </a:ext>
            </a:extLst>
          </p:cNvPr>
          <p:cNvSpPr/>
          <p:nvPr/>
        </p:nvSpPr>
        <p:spPr>
          <a:xfrm>
            <a:off x="5462649" y="2671948"/>
            <a:ext cx="6216733" cy="2927268"/>
          </a:xfrm>
          <a:custGeom>
            <a:avLst/>
            <a:gdLst>
              <a:gd name="connsiteX0" fmla="*/ 6210795 w 6216733"/>
              <a:gd name="connsiteY0" fmla="*/ 439387 h 2927268"/>
              <a:gd name="connsiteX1" fmla="*/ 3865419 w 6216733"/>
              <a:gd name="connsiteY1" fmla="*/ 439387 h 2927268"/>
              <a:gd name="connsiteX2" fmla="*/ 3865419 w 6216733"/>
              <a:gd name="connsiteY2" fmla="*/ 0 h 2927268"/>
              <a:gd name="connsiteX3" fmla="*/ 2345377 w 6216733"/>
              <a:gd name="connsiteY3" fmla="*/ 0 h 2927268"/>
              <a:gd name="connsiteX4" fmla="*/ 2345377 w 6216733"/>
              <a:gd name="connsiteY4" fmla="*/ 439387 h 2927268"/>
              <a:gd name="connsiteX5" fmla="*/ 0 w 6216733"/>
              <a:gd name="connsiteY5" fmla="*/ 439387 h 2927268"/>
              <a:gd name="connsiteX6" fmla="*/ 0 w 6216733"/>
              <a:gd name="connsiteY6" fmla="*/ 2927268 h 2927268"/>
              <a:gd name="connsiteX7" fmla="*/ 6216733 w 6216733"/>
              <a:gd name="connsiteY7" fmla="*/ 2927268 h 2927268"/>
              <a:gd name="connsiteX8" fmla="*/ 6210795 w 6216733"/>
              <a:gd name="connsiteY8" fmla="*/ 439387 h 292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6733" h="2927268">
                <a:moveTo>
                  <a:pt x="6210795" y="439387"/>
                </a:moveTo>
                <a:lnTo>
                  <a:pt x="3865419" y="439387"/>
                </a:lnTo>
                <a:lnTo>
                  <a:pt x="3865419" y="0"/>
                </a:lnTo>
                <a:lnTo>
                  <a:pt x="2345377" y="0"/>
                </a:lnTo>
                <a:lnTo>
                  <a:pt x="2345377" y="439387"/>
                </a:lnTo>
                <a:lnTo>
                  <a:pt x="0" y="439387"/>
                </a:lnTo>
                <a:lnTo>
                  <a:pt x="0" y="2927268"/>
                </a:lnTo>
                <a:lnTo>
                  <a:pt x="6216733" y="2927268"/>
                </a:lnTo>
                <a:cubicBezTo>
                  <a:pt x="6214754" y="2097974"/>
                  <a:pt x="6212774" y="1268681"/>
                  <a:pt x="6210795" y="43938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00759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>
                <a:ln w="12700">
                  <a:noFill/>
                </a:ln>
                <a:solidFill>
                  <a:srgbClr val="3D3C3C"/>
                </a:solidFill>
              </a:rPr>
              <a:t>Results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05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Algorithm estimation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Discussion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88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results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Selecting the most promising branches for final tests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838640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Compare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  <a:r>
              <a:rPr lang="fi-FI" dirty="0" err="1"/>
              <a:t>combinations</a:t>
            </a:r>
            <a:br>
              <a:rPr lang="fi-FI" dirty="0"/>
            </a:br>
            <a:r>
              <a:rPr lang="fi-FI" dirty="0" err="1"/>
              <a:t>with</a:t>
            </a:r>
            <a:r>
              <a:rPr lang="fi-FI" dirty="0"/>
              <a:t> No-</a:t>
            </a:r>
            <a:r>
              <a:rPr lang="fi-FI" dirty="0" err="1"/>
              <a:t>Anomalies</a:t>
            </a:r>
            <a:r>
              <a:rPr lang="fi-FI" dirty="0"/>
              <a:t>-</a:t>
            </a:r>
            <a:r>
              <a:rPr lang="fi-FI" dirty="0" err="1"/>
              <a:t>branch</a:t>
            </a:r>
            <a:r>
              <a:rPr lang="fi-FI" dirty="0"/>
              <a:t> (NA)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 err="1"/>
              <a:t>Significantly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NA</a:t>
            </a:r>
            <a:br>
              <a:rPr lang="fi-FI" dirty="0"/>
            </a:br>
            <a:r>
              <a:rPr lang="fi-FI" dirty="0"/>
              <a:t>= </a:t>
            </a:r>
            <a:r>
              <a:rPr lang="fi-FI" dirty="0" err="1"/>
              <a:t>phase</a:t>
            </a:r>
            <a:r>
              <a:rPr lang="fi-FI" dirty="0"/>
              <a:t> 1 </a:t>
            </a:r>
            <a:r>
              <a:rPr lang="fi-FI" dirty="0" err="1"/>
              <a:t>anomalies</a:t>
            </a:r>
            <a:r>
              <a:rPr lang="fi-FI" dirty="0"/>
              <a:t> and </a:t>
            </a:r>
            <a:r>
              <a:rPr lang="fi-FI" dirty="0" err="1"/>
              <a:t>ticket</a:t>
            </a:r>
            <a:r>
              <a:rPr lang="fi-FI" dirty="0"/>
              <a:t> </a:t>
            </a:r>
            <a:r>
              <a:rPr lang="fi-FI" dirty="0" err="1"/>
              <a:t>count</a:t>
            </a:r>
            <a:r>
              <a:rPr lang="fi-FI" dirty="0"/>
              <a:t> </a:t>
            </a:r>
            <a:r>
              <a:rPr lang="fi-FI" dirty="0" err="1"/>
              <a:t>correlates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97B3808-CA91-4B35-A1B7-27DC623AD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02" y="435016"/>
            <a:ext cx="3782955" cy="442949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FD9405C-F56D-4C8A-8B1C-E5CF3264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76" y="1180539"/>
            <a:ext cx="3838640" cy="2938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18734E-1007-44A6-854E-A16784DE14B4}"/>
              </a:ext>
            </a:extLst>
          </p:cNvPr>
          <p:cNvSpPr/>
          <p:nvPr/>
        </p:nvSpPr>
        <p:spPr>
          <a:xfrm>
            <a:off x="8060202" y="1727860"/>
            <a:ext cx="3782955" cy="290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EBAEE-6D1D-4207-A900-D5DFBD0172E0}"/>
              </a:ext>
            </a:extLst>
          </p:cNvPr>
          <p:cNvSpPr/>
          <p:nvPr/>
        </p:nvSpPr>
        <p:spPr>
          <a:xfrm>
            <a:off x="4219639" y="3544784"/>
            <a:ext cx="3806977" cy="290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5121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results</a:t>
            </a:r>
            <a:endParaRPr lang="fi-FI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Unsatisfying observations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838640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 err="1"/>
              <a:t>Fresh</a:t>
            </a:r>
            <a:r>
              <a:rPr lang="fi-FI" dirty="0"/>
              <a:t> </a:t>
            </a:r>
            <a:r>
              <a:rPr lang="fi-FI" dirty="0" err="1"/>
              <a:t>production</a:t>
            </a:r>
            <a:r>
              <a:rPr lang="fi-FI" dirty="0"/>
              <a:t> data for </a:t>
            </a:r>
            <a:r>
              <a:rPr lang="fi-FI" dirty="0" err="1"/>
              <a:t>testing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Best </a:t>
            </a:r>
            <a:r>
              <a:rPr lang="fi-FI" dirty="0" err="1"/>
              <a:t>branches</a:t>
            </a:r>
            <a:r>
              <a:rPr lang="fi-FI" dirty="0"/>
              <a:t> </a:t>
            </a:r>
            <a:r>
              <a:rPr lang="fi-FI" dirty="0" err="1"/>
              <a:t>selected</a:t>
            </a:r>
            <a:r>
              <a:rPr lang="fi-FI" dirty="0"/>
              <a:t> for </a:t>
            </a:r>
            <a:r>
              <a:rPr lang="fi-FI" dirty="0" err="1"/>
              <a:t>evaluation</a:t>
            </a: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No </a:t>
            </a:r>
            <a:r>
              <a:rPr lang="fi-FI" dirty="0" err="1"/>
              <a:t>correlation</a:t>
            </a:r>
            <a:r>
              <a:rPr lang="fi-FI" dirty="0"/>
              <a:t> </a:t>
            </a:r>
            <a:r>
              <a:rPr lang="fi-FI" dirty="0" err="1"/>
              <a:t>found</a:t>
            </a: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Table, calendar&#10;&#10;Description automatically generated">
            <a:extLst>
              <a:ext uri="{FF2B5EF4-FFF2-40B4-BE49-F238E27FC236}">
                <a16:creationId xmlns:a16="http://schemas.microsoft.com/office/drawing/2014/main" id="{262DC4FC-E012-40D6-B131-6505C43A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10195"/>
            <a:ext cx="6541325" cy="21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71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Consistent standard fields</a:t>
            </a:r>
          </a:p>
          <a:p>
            <a:r>
              <a:rPr lang="en-US" dirty="0"/>
              <a:t>More data insight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87272" cy="4681111"/>
          </a:xfrm>
        </p:spPr>
        <p:txBody>
          <a:bodyPr/>
          <a:lstStyle/>
          <a:p>
            <a:r>
              <a:rPr lang="en-US" dirty="0"/>
              <a:t>One-Class Support Vector Machine</a:t>
            </a:r>
          </a:p>
          <a:p>
            <a:r>
              <a:rPr lang="en-US" dirty="0"/>
              <a:t>Depends heavily on data insight</a:t>
            </a:r>
          </a:p>
          <a:p>
            <a:r>
              <a:rPr lang="en-US" dirty="0"/>
              <a:t>Manually constructed set of “normal”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Data format improvements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Supervised learning for phase 1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283413E-D445-4ED3-9B17-4D98D4A179BB}"/>
              </a:ext>
            </a:extLst>
          </p:cNvPr>
          <p:cNvSpPr/>
          <p:nvPr/>
        </p:nvSpPr>
        <p:spPr>
          <a:xfrm>
            <a:off x="8651174" y="1024857"/>
            <a:ext cx="326571" cy="82769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3F7C19-73DF-44C9-BF0C-4CC4547A036C}"/>
              </a:ext>
            </a:extLst>
          </p:cNvPr>
          <p:cNvSpPr txBox="1">
            <a:spLocks/>
          </p:cNvSpPr>
          <p:nvPr/>
        </p:nvSpPr>
        <p:spPr>
          <a:xfrm>
            <a:off x="3270110" y="4461667"/>
            <a:ext cx="2587272" cy="19672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on algorithm parameters</a:t>
            </a:r>
          </a:p>
          <a:p>
            <a:pPr lvl="1"/>
            <a:r>
              <a:rPr lang="en-US" dirty="0"/>
              <a:t>Only default parameters used</a:t>
            </a:r>
          </a:p>
          <a:p>
            <a:r>
              <a:rPr lang="en-US" dirty="0"/>
              <a:t>Time frame shifting</a:t>
            </a:r>
          </a:p>
          <a:p>
            <a:pPr lvl="1"/>
            <a:r>
              <a:rPr lang="en-US" dirty="0"/>
              <a:t>Mon-Sun -&gt; Sat-Fri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AB753385-9126-46AF-9750-AF51095266C6}"/>
              </a:ext>
            </a:extLst>
          </p:cNvPr>
          <p:cNvSpPr txBox="1">
            <a:spLocks/>
          </p:cNvSpPr>
          <p:nvPr/>
        </p:nvSpPr>
        <p:spPr>
          <a:xfrm>
            <a:off x="3270111" y="3429000"/>
            <a:ext cx="2590799" cy="5930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2400" b="0" i="0" kern="1200">
                <a:ln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04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547AAB-1B34-40D8-AC7F-7DE8A2508BEA}"/>
              </a:ext>
            </a:extLst>
          </p:cNvPr>
          <p:cNvSpPr txBox="1">
            <a:spLocks/>
          </p:cNvSpPr>
          <p:nvPr/>
        </p:nvSpPr>
        <p:spPr>
          <a:xfrm>
            <a:off x="3274681" y="4162210"/>
            <a:ext cx="2977556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Paremeter</a:t>
            </a:r>
            <a:r>
              <a:rPr lang="en-US" dirty="0"/>
              <a:t> tuning, time frame adjusting</a:t>
            </a:r>
          </a:p>
        </p:txBody>
      </p:sp>
    </p:spTree>
    <p:extLst>
      <p:ext uri="{BB962C8B-B14F-4D97-AF65-F5344CB8AC3E}">
        <p14:creationId xmlns:p14="http://schemas.microsoft.com/office/powerpoint/2010/main" val="3625157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6E5E15-F797-684B-B025-E07CF457DF7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51A2E-B9E9-416D-B4F8-0CFA95A883B4}"/>
              </a:ext>
            </a:extLst>
          </p:cNvPr>
          <p:cNvSpPr txBox="1"/>
          <p:nvPr/>
        </p:nvSpPr>
        <p:spPr>
          <a:xfrm>
            <a:off x="2203508" y="3121223"/>
            <a:ext cx="387715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4000" dirty="0">
                <a:solidFill>
                  <a:schemeClr val="bg1"/>
                </a:solidFill>
                <a:latin typeface="+mj-lt"/>
              </a:rPr>
              <a:t>Time for </a:t>
            </a:r>
            <a:r>
              <a:rPr lang="fi-FI" sz="4000" dirty="0" err="1">
                <a:solidFill>
                  <a:schemeClr val="bg1"/>
                </a:solidFill>
                <a:latin typeface="+mj-lt"/>
              </a:rPr>
              <a:t>questions</a:t>
            </a:r>
            <a:endParaRPr lang="fi-FI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526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/>
              <a:t>Introduction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01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 and motivation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objectives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98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3F4420-0531-B942-A3A0-73CBF9BBA1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MX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5FC814-AC05-5F4C-8836-EFA166F94A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01.08.2022</a:t>
            </a:r>
          </a:p>
        </p:txBody>
      </p:sp>
    </p:spTree>
    <p:extLst>
      <p:ext uri="{BB962C8B-B14F-4D97-AF65-F5344CB8AC3E}">
        <p14:creationId xmlns:p14="http://schemas.microsoft.com/office/powerpoint/2010/main" val="4239619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1D581-FFF9-C347-A192-EBD07A68D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FEB7-79FF-3748-B536-E71E9007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F0D0A-7ACB-F04B-99E3-0F34AACEFA0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49103C1E-1464-F24F-9A3B-DF0B59893B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667103"/>
              </p:ext>
            </p:extLst>
          </p:nvPr>
        </p:nvGraphicFramePr>
        <p:xfrm>
          <a:off x="228600" y="1166033"/>
          <a:ext cx="9695688" cy="497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5688">
                  <a:extLst>
                    <a:ext uri="{9D8B030D-6E8A-4147-A177-3AD203B41FA5}">
                      <a16:colId xmlns:a16="http://schemas.microsoft.com/office/drawing/2014/main" val="3097883886"/>
                    </a:ext>
                  </a:extLst>
                </a:gridCol>
              </a:tblGrid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[1] https://towardsdatascience.com/machine-learning-types-2-c1291d4f04b1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61069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[2] https://blogs.sas.com/content/subconsciousmusings/2020/12/09/machine-learning-algorithm-use/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117850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[3] https://www.altexsoft.com/blog/datascience/comparing-machine-learning-as-a-service-amazon-microsoft-azure-google-cloud-ai-ibm-watson/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1059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[4] F. </a:t>
                      </a:r>
                      <a:r>
                        <a:rPr lang="en-US" sz="1600" b="0" dirty="0" err="1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Stulp</a:t>
                      </a: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 and O. </a:t>
                      </a:r>
                      <a:r>
                        <a:rPr lang="en-US" sz="1600" b="0" dirty="0" err="1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Sigaud</a:t>
                      </a: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, “Many regression algorithms, one unified model: 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review,” Neural Networks, vol. 69, pp. 60–79, 2015.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610011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5821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91686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https://www.researchgate.net/figure/Main-machine-learning-algorithms_fig4_341359771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972230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5310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Copy to come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19420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054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714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design</a:t>
            </a:r>
          </a:p>
        </p:txBody>
      </p:sp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110152FC-C403-4E2E-B95D-2500359F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" y="1096818"/>
            <a:ext cx="11734801" cy="4853460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4D92D12-D547-43FB-9ADA-220584D6077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28600" y="714025"/>
            <a:ext cx="2819554" cy="3108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Appendix A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97750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Samlink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“Strong roots and solid expertise”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3993" y="1527048"/>
            <a:ext cx="4415197" cy="3467100"/>
          </a:xfrm>
        </p:spPr>
        <p:txBody>
          <a:bodyPr/>
          <a:lstStyle/>
          <a:p>
            <a:r>
              <a:rPr lang="fi-FI" dirty="0" err="1"/>
              <a:t>Founded</a:t>
            </a:r>
            <a:r>
              <a:rPr lang="fi-FI" dirty="0"/>
              <a:t> 1994</a:t>
            </a:r>
          </a:p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of </a:t>
            </a:r>
            <a:r>
              <a:rPr lang="fi-FI" dirty="0" err="1"/>
              <a:t>Kyndryl</a:t>
            </a:r>
            <a:endParaRPr lang="fi-FI" dirty="0"/>
          </a:p>
          <a:p>
            <a:r>
              <a:rPr lang="fi-FI" dirty="0"/>
              <a:t>IT </a:t>
            </a:r>
            <a:r>
              <a:rPr lang="fi-FI" dirty="0" err="1"/>
              <a:t>solutions</a:t>
            </a:r>
            <a:r>
              <a:rPr lang="fi-FI" dirty="0"/>
              <a:t> to </a:t>
            </a:r>
            <a:r>
              <a:rPr lang="fi-FI" dirty="0" err="1"/>
              <a:t>banks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Eg</a:t>
            </a:r>
            <a:r>
              <a:rPr lang="fi-FI" dirty="0"/>
              <a:t>. </a:t>
            </a:r>
            <a:r>
              <a:rPr lang="fi-FI" dirty="0" err="1"/>
              <a:t>basic</a:t>
            </a:r>
            <a:r>
              <a:rPr lang="fi-FI" dirty="0"/>
              <a:t> </a:t>
            </a:r>
            <a:r>
              <a:rPr lang="fi-FI" dirty="0" err="1"/>
              <a:t>banking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, </a:t>
            </a:r>
            <a:r>
              <a:rPr lang="fi-FI" dirty="0" err="1"/>
              <a:t>codeapp</a:t>
            </a:r>
            <a:r>
              <a:rPr lang="fi-FI" dirty="0"/>
              <a:t>…</a:t>
            </a:r>
          </a:p>
          <a:p>
            <a:r>
              <a:rPr lang="fi-FI" dirty="0"/>
              <a:t>	+ Java &amp; Microsoft </a:t>
            </a:r>
            <a:r>
              <a:rPr lang="fi-FI" dirty="0" err="1"/>
              <a:t>technologies</a:t>
            </a:r>
            <a:r>
              <a:rPr lang="fi-FI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171209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</a:t>
            </a:r>
            <a:r>
              <a:rPr lang="fi-FI" b="1" dirty="0" err="1"/>
              <a:t>Process</a:t>
            </a:r>
            <a:r>
              <a:rPr lang="fi-FI" b="1" dirty="0"/>
              <a:t> </a:t>
            </a:r>
            <a:r>
              <a:rPr lang="fi-FI" b="1" dirty="0" err="1"/>
              <a:t>Automation</a:t>
            </a:r>
            <a:endParaRPr lang="fi-FI" b="1" dirty="0"/>
          </a:p>
          <a:p>
            <a:r>
              <a:rPr lang="fi-FI" sz="1200" dirty="0" err="1"/>
              <a:t>Mechanical</a:t>
            </a:r>
            <a:r>
              <a:rPr lang="fi-FI" sz="1200" dirty="0"/>
              <a:t> </a:t>
            </a:r>
            <a:r>
              <a:rPr lang="fi-FI" sz="1200" dirty="0" err="1"/>
              <a:t>tasks</a:t>
            </a:r>
            <a:endParaRPr lang="fi-FI" sz="1200" dirty="0"/>
          </a:p>
          <a:p>
            <a:r>
              <a:rPr lang="fi-FI" sz="1200" dirty="0" err="1"/>
              <a:t>Lighten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workload</a:t>
            </a:r>
            <a:r>
              <a:rPr lang="fi-FI" sz="1200" dirty="0"/>
              <a:t> for </a:t>
            </a:r>
            <a:r>
              <a:rPr lang="fi-FI" sz="1200" dirty="0" err="1"/>
              <a:t>bank</a:t>
            </a:r>
            <a:r>
              <a:rPr lang="fi-FI" sz="1200" dirty="0"/>
              <a:t> </a:t>
            </a:r>
            <a:r>
              <a:rPr lang="fi-FI" sz="1200" dirty="0" err="1"/>
              <a:t>clerks</a:t>
            </a:r>
            <a:endParaRPr lang="fi-FI" sz="1200" dirty="0"/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B1BCF-9AB6-4DF4-90BC-7CEF440ECE4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1362" y="4486919"/>
            <a:ext cx="731520" cy="72567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8771499-6DB4-446F-9CDA-78931E1989D8}"/>
              </a:ext>
            </a:extLst>
          </p:cNvPr>
          <p:cNvSpPr txBox="1">
            <a:spLocks/>
          </p:cNvSpPr>
          <p:nvPr/>
        </p:nvSpPr>
        <p:spPr>
          <a:xfrm>
            <a:off x="947356" y="2858843"/>
            <a:ext cx="4378835" cy="1338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 err="1"/>
              <a:t>Tehcnical</a:t>
            </a:r>
            <a:r>
              <a:rPr lang="fi-FI" b="1" dirty="0"/>
              <a:t> support </a:t>
            </a:r>
            <a:r>
              <a:rPr lang="fi-FI" b="1" dirty="0" err="1"/>
              <a:t>tickets</a:t>
            </a:r>
            <a:endParaRPr lang="fi-FI" b="1" dirty="0"/>
          </a:p>
          <a:p>
            <a:r>
              <a:rPr lang="fi-FI" sz="1200" dirty="0"/>
              <a:t>In case RPA </a:t>
            </a:r>
            <a:r>
              <a:rPr lang="fi-FI" sz="1200" dirty="0" err="1"/>
              <a:t>failures</a:t>
            </a:r>
            <a:endParaRPr lang="fi-FI" sz="1200" dirty="0"/>
          </a:p>
          <a:p>
            <a:r>
              <a:rPr lang="fi-FI" sz="1200" dirty="0" err="1"/>
              <a:t>Written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clerks</a:t>
            </a:r>
            <a:endParaRPr lang="fi-FI" sz="1200" dirty="0"/>
          </a:p>
          <a:p>
            <a:r>
              <a:rPr lang="fi-FI" sz="1200" dirty="0"/>
              <a:t>RPA </a:t>
            </a:r>
            <a:r>
              <a:rPr lang="fi-FI" sz="1200" dirty="0" err="1"/>
              <a:t>developers</a:t>
            </a:r>
            <a:r>
              <a:rPr lang="fi-FI" sz="1200" dirty="0"/>
              <a:t> </a:t>
            </a:r>
            <a:r>
              <a:rPr lang="fi-FI" sz="1200" dirty="0" err="1"/>
              <a:t>investigate</a:t>
            </a:r>
            <a:endParaRPr lang="fi-FI" sz="1200" dirty="0"/>
          </a:p>
          <a:p>
            <a:endParaRPr lang="fi-FI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CFF5056-C4BC-4E4B-899D-8E16C3FD40EA}"/>
              </a:ext>
            </a:extLst>
          </p:cNvPr>
          <p:cNvSpPr txBox="1">
            <a:spLocks/>
          </p:cNvSpPr>
          <p:nvPr/>
        </p:nvSpPr>
        <p:spPr>
          <a:xfrm>
            <a:off x="960117" y="4762317"/>
            <a:ext cx="4378835" cy="1010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RPA </a:t>
            </a:r>
            <a:r>
              <a:rPr lang="fi-FI" b="1" dirty="0" err="1"/>
              <a:t>logs</a:t>
            </a:r>
            <a:endParaRPr lang="fi-FI" b="1" dirty="0"/>
          </a:p>
          <a:p>
            <a:r>
              <a:rPr lang="fi-FI" sz="1200" dirty="0" err="1"/>
              <a:t>Verbose</a:t>
            </a:r>
            <a:endParaRPr lang="fi-FI" sz="1200" dirty="0"/>
          </a:p>
          <a:p>
            <a:r>
              <a:rPr lang="fi-FI" sz="1200" dirty="0" err="1"/>
              <a:t>Laborous</a:t>
            </a:r>
            <a:r>
              <a:rPr lang="fi-FI" sz="1200" dirty="0"/>
              <a:t> to </a:t>
            </a:r>
            <a:r>
              <a:rPr lang="fi-FI" sz="1200" dirty="0" err="1"/>
              <a:t>analyze</a:t>
            </a:r>
            <a:r>
              <a:rPr lang="fi-FI" sz="1200" dirty="0"/>
              <a:t> </a:t>
            </a:r>
            <a:r>
              <a:rPr lang="fi-FI" sz="1200" dirty="0" err="1"/>
              <a:t>manually</a:t>
            </a:r>
            <a:endParaRPr lang="fi-FI" sz="1200" dirty="0"/>
          </a:p>
          <a:p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CD5210-A734-4082-8289-6D1EDC7FFB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" y="259925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Objectives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Can machine learning help?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5"/>
            <a:ext cx="4378835" cy="1521486"/>
          </a:xfrm>
        </p:spPr>
        <p:txBody>
          <a:bodyPr/>
          <a:lstStyle/>
          <a:p>
            <a:r>
              <a:rPr lang="fi-FI" b="1" dirty="0" err="1"/>
              <a:t>Objectives</a:t>
            </a:r>
            <a:endParaRPr lang="fi-FI" b="1" dirty="0"/>
          </a:p>
          <a:p>
            <a:r>
              <a:rPr lang="fi-FI" dirty="0"/>
              <a:t>Real-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log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r>
              <a:rPr lang="fi-FI" dirty="0" err="1"/>
              <a:t>Identify</a:t>
            </a:r>
            <a:r>
              <a:rPr lang="fi-FI" dirty="0"/>
              <a:t> </a:t>
            </a:r>
            <a:r>
              <a:rPr lang="fi-FI" dirty="0" err="1"/>
              <a:t>critical</a:t>
            </a:r>
            <a:r>
              <a:rPr lang="fi-FI" dirty="0"/>
              <a:t> </a:t>
            </a:r>
            <a:r>
              <a:rPr lang="fi-FI" dirty="0" err="1"/>
              <a:t>errors</a:t>
            </a:r>
            <a:endParaRPr lang="fi-FI" dirty="0"/>
          </a:p>
          <a:p>
            <a:r>
              <a:rPr lang="fi-FI" dirty="0" err="1"/>
              <a:t>Alert</a:t>
            </a:r>
            <a:r>
              <a:rPr lang="fi-FI" dirty="0"/>
              <a:t> </a:t>
            </a:r>
            <a:r>
              <a:rPr lang="fi-FI" dirty="0" err="1"/>
              <a:t>developers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ticket</a:t>
            </a:r>
            <a:r>
              <a:rPr lang="fi-FI" dirty="0"/>
              <a:t> </a:t>
            </a:r>
            <a:r>
              <a:rPr lang="fi-FI" dirty="0" err="1"/>
              <a:t>arriwes</a:t>
            </a:r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17B00-AD0A-4688-B846-3A9BAAC90A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7" y="1078731"/>
            <a:ext cx="731520" cy="725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F0542F-4736-4210-A29C-BF3269ADD6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7" y="3429000"/>
            <a:ext cx="731520" cy="725672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D9B41F3-868C-43FE-AE8C-8D70D39CF081}"/>
              </a:ext>
            </a:extLst>
          </p:cNvPr>
          <p:cNvSpPr txBox="1">
            <a:spLocks/>
          </p:cNvSpPr>
          <p:nvPr/>
        </p:nvSpPr>
        <p:spPr>
          <a:xfrm>
            <a:off x="972881" y="3658821"/>
            <a:ext cx="4378835" cy="21204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 err="1"/>
              <a:t>Benefits</a:t>
            </a:r>
            <a:endParaRPr lang="fi-FI" b="1" dirty="0"/>
          </a:p>
          <a:p>
            <a:r>
              <a:rPr lang="fi-FI" dirty="0" err="1"/>
              <a:t>Reduce</a:t>
            </a:r>
            <a:r>
              <a:rPr lang="fi-FI" dirty="0"/>
              <a:t> labour</a:t>
            </a:r>
          </a:p>
          <a:p>
            <a:r>
              <a:rPr lang="fi-FI" dirty="0" err="1"/>
              <a:t>Faster</a:t>
            </a:r>
            <a:r>
              <a:rPr lang="fi-FI" dirty="0"/>
              <a:t> </a:t>
            </a:r>
            <a:r>
              <a:rPr lang="fi-FI" dirty="0" err="1"/>
              <a:t>error</a:t>
            </a:r>
            <a:r>
              <a:rPr lang="fi-FI" dirty="0"/>
              <a:t> </a:t>
            </a:r>
            <a:r>
              <a:rPr lang="fi-FI" dirty="0" err="1"/>
              <a:t>fixing</a:t>
            </a:r>
            <a:endParaRPr lang="fi-FI" dirty="0"/>
          </a:p>
          <a:p>
            <a:r>
              <a:rPr lang="fi-FI" dirty="0" err="1"/>
              <a:t>Improved</a:t>
            </a:r>
            <a:r>
              <a:rPr lang="fi-FI" dirty="0"/>
              <a:t> </a:t>
            </a:r>
            <a:r>
              <a:rPr lang="fi-FI" dirty="0" err="1"/>
              <a:t>customer</a:t>
            </a:r>
            <a:r>
              <a:rPr lang="fi-FI" dirty="0"/>
              <a:t> </a:t>
            </a:r>
            <a:r>
              <a:rPr lang="fi-FI" dirty="0" err="1"/>
              <a:t>satisfaction</a:t>
            </a:r>
            <a:endParaRPr lang="fi-FI" dirty="0"/>
          </a:p>
          <a:p>
            <a:r>
              <a:rPr lang="fi-FI" dirty="0"/>
              <a:t>Machine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capability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660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A8E7-D821-7044-8728-E7C954A90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92590" y="145569"/>
            <a:ext cx="7019925" cy="1635419"/>
          </a:xfrm>
        </p:spPr>
        <p:txBody>
          <a:bodyPr/>
          <a:lstStyle/>
          <a:p>
            <a:r>
              <a:rPr lang="en-US" dirty="0"/>
              <a:t>Main question</a:t>
            </a:r>
            <a:endParaRPr lang="en-MX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B5BFE-9DC0-AD41-BD3B-3DCABF40C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2436A8-7077-4C5B-A01D-1374725E2045}"/>
              </a:ext>
            </a:extLst>
          </p:cNvPr>
          <p:cNvSpPr txBox="1">
            <a:spLocks/>
          </p:cNvSpPr>
          <p:nvPr/>
        </p:nvSpPr>
        <p:spPr>
          <a:xfrm>
            <a:off x="192589" y="2049075"/>
            <a:ext cx="7019925" cy="29412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7200" b="0" i="0" kern="120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“Is there such a correlation between RPA run logs and technical support tickets</a:t>
            </a:r>
          </a:p>
          <a:p>
            <a:r>
              <a:rPr lang="en-US" sz="2800" dirty="0"/>
              <a:t>that an ML algorithm is able to find,</a:t>
            </a:r>
          </a:p>
          <a:p>
            <a:r>
              <a:rPr lang="en-US" sz="2800" dirty="0"/>
              <a:t>and can this correlation be used to forecast a ticket arrival?”</a:t>
            </a:r>
            <a:endParaRPr lang="en-MX" sz="2800" dirty="0"/>
          </a:p>
        </p:txBody>
      </p:sp>
    </p:spTree>
    <p:extLst>
      <p:ext uri="{BB962C8B-B14F-4D97-AF65-F5344CB8AC3E}">
        <p14:creationId xmlns:p14="http://schemas.microsoft.com/office/powerpoint/2010/main" val="218652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02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D3B3B"/>
              </a:buClr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Cloud ML platforms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algorithms and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Regression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N-gram features and feature hashing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Robotic process automation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sensitivity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38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 err="1"/>
              <a:t>Cloud</a:t>
            </a:r>
            <a:r>
              <a:rPr lang="fi-FI" dirty="0"/>
              <a:t> ML </a:t>
            </a:r>
            <a:r>
              <a:rPr lang="fi-FI" dirty="0" err="1"/>
              <a:t>platforms</a:t>
            </a:r>
            <a:endParaRPr lang="fi-FI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4462154" cy="506204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Amazon ML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Google AI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IBM Watson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Microsoft </a:t>
            </a:r>
            <a:r>
              <a:rPr lang="fi-FI" sz="3300" dirty="0" err="1"/>
              <a:t>Azure</a:t>
            </a:r>
            <a:endParaRPr lang="fi-FI" sz="3300" dirty="0"/>
          </a:p>
          <a:p>
            <a:pPr marL="0" indent="0">
              <a:buNone/>
            </a:pPr>
            <a:r>
              <a:rPr lang="fi-FI" dirty="0" err="1"/>
              <a:t>Existing</a:t>
            </a:r>
            <a:r>
              <a:rPr lang="fi-FI" dirty="0"/>
              <a:t> </a:t>
            </a:r>
            <a:r>
              <a:rPr lang="fi-FI" dirty="0" err="1"/>
              <a:t>licence</a:t>
            </a:r>
            <a:br>
              <a:rPr lang="fi-FI" dirty="0"/>
            </a:b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integrate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in </a:t>
            </a:r>
            <a:r>
              <a:rPr lang="fi-FI" dirty="0" err="1"/>
              <a:t>production</a:t>
            </a:r>
            <a:endParaRPr lang="fi-FI" dirty="0"/>
          </a:p>
        </p:txBody>
      </p:sp>
      <p:pic>
        <p:nvPicPr>
          <p:cNvPr id="3074" name="Picture 2" descr="Azure Machine Learning Logo Download Vector">
            <a:extLst>
              <a:ext uri="{FF2B5EF4-FFF2-40B4-BE49-F238E27FC236}">
                <a16:creationId xmlns:a16="http://schemas.microsoft.com/office/drawing/2014/main" id="{B8CF7D2E-64B9-47D2-84EC-73DEFABF5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4838214"/>
            <a:ext cx="770063" cy="82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using AWS ML. Machine learning is an application of… | by  Janitha Tennakoon | DataDrivenInvestor">
            <a:extLst>
              <a:ext uri="{FF2B5EF4-FFF2-40B4-BE49-F238E27FC236}">
                <a16:creationId xmlns:a16="http://schemas.microsoft.com/office/drawing/2014/main" id="{835F8BA8-AD24-4832-9052-E994BCCF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046"/>
          <a:stretch/>
        </p:blipFill>
        <p:spPr bwMode="auto">
          <a:xfrm>
            <a:off x="3602166" y="1131445"/>
            <a:ext cx="681801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oogle AI Blog: Machine Learning in the Cloud, with TensorFlow">
            <a:extLst>
              <a:ext uri="{FF2B5EF4-FFF2-40B4-BE49-F238E27FC236}">
                <a16:creationId xmlns:a16="http://schemas.microsoft.com/office/drawing/2014/main" id="{FAA2DD3C-2A7C-401D-B410-B864759A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236703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echnology Convergence Culminates in IBM Watson Machine Learning V2.0 | by  Greg Filla | Medium">
            <a:extLst>
              <a:ext uri="{FF2B5EF4-FFF2-40B4-BE49-F238E27FC236}">
                <a16:creationId xmlns:a16="http://schemas.microsoft.com/office/drawing/2014/main" id="{1F9BBAB5-C17D-436D-B00F-4A17A6FA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360262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09C30D-0942-49D3-8F5E-81BB23CE98E7}"/>
              </a:ext>
            </a:extLst>
          </p:cNvPr>
          <p:cNvGrpSpPr/>
          <p:nvPr/>
        </p:nvGrpSpPr>
        <p:grpSpPr>
          <a:xfrm>
            <a:off x="5852520" y="649041"/>
            <a:ext cx="5522812" cy="5416831"/>
            <a:chOff x="5852520" y="649041"/>
            <a:chExt cx="5522812" cy="541683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CE87ED8-50F1-4F9C-BE56-14EC3D71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2520" y="649041"/>
              <a:ext cx="5522812" cy="5416831"/>
            </a:xfrm>
            <a:prstGeom prst="rect">
              <a:avLst/>
            </a:prstGeom>
          </p:spPr>
        </p:pic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62C0B811-F4D5-424D-974A-71D211A06FF4}"/>
                </a:ext>
              </a:extLst>
            </p:cNvPr>
            <p:cNvSpPr txBox="1">
              <a:spLocks/>
            </p:cNvSpPr>
            <p:nvPr/>
          </p:nvSpPr>
          <p:spPr>
            <a:xfrm>
              <a:off x="10741230" y="5355942"/>
              <a:ext cx="466513" cy="310833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tx2"/>
                </a:buClr>
                <a:buFont typeface="System Font Regular"/>
                <a:buChar char="–"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1pPr>
              <a:lvl2pPr marL="514350" indent="-2254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2pPr>
              <a:lvl3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3D3C3C"/>
                </a:buClr>
                <a:buSzPct val="90000"/>
                <a:buFont typeface="Courier New" panose="02070309020205020404" pitchFamily="49" charset="0"/>
                <a:buNone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3pPr>
              <a:lvl4pPr marL="1030288" indent="-2889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System Font Regular"/>
                <a:buChar char="–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4pPr>
              <a:lvl5pPr marL="1257300" indent="-2143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[3]</a:t>
              </a:r>
              <a:endParaRPr lang="en-MX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531DEB-F46F-4827-BCDC-7D9AEEEBB253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Machine learning as a Service – </a:t>
            </a:r>
            <a:r>
              <a:rPr lang="en-US" dirty="0" err="1"/>
              <a:t>MLaaS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3905"/>
      </p:ext>
    </p:extLst>
  </p:cSld>
  <p:clrMapOvr>
    <a:masterClrMapping/>
  </p:clrMapOvr>
</p:sld>
</file>

<file path=ppt/theme/theme1.xml><?xml version="1.0" encoding="utf-8"?>
<a:theme xmlns:a="http://schemas.openxmlformats.org/drawingml/2006/main" name="Kyndryl Template">
  <a:themeElements>
    <a:clrScheme name="Kyndryl 20220421">
      <a:dk1>
        <a:srgbClr val="002313"/>
      </a:dk1>
      <a:lt1>
        <a:srgbClr val="FFFFFF"/>
      </a:lt1>
      <a:dk2>
        <a:srgbClr val="3D3B3B"/>
      </a:dk2>
      <a:lt2>
        <a:srgbClr val="F2F0ED"/>
      </a:lt2>
      <a:accent1>
        <a:srgbClr val="FF462D"/>
      </a:accent1>
      <a:accent2>
        <a:srgbClr val="E4F4F1"/>
      </a:accent2>
      <a:accent3>
        <a:srgbClr val="4CDD84"/>
      </a:accent3>
      <a:accent4>
        <a:srgbClr val="287079"/>
      </a:accent4>
      <a:accent5>
        <a:srgbClr val="9E9287"/>
      </a:accent5>
      <a:accent6>
        <a:srgbClr val="187E3E"/>
      </a:accent6>
      <a:hlink>
        <a:srgbClr val="FF462D"/>
      </a:hlink>
      <a:folHlink>
        <a:srgbClr val="4CDD84"/>
      </a:folHlink>
    </a:clrScheme>
    <a:fontScheme name="K">
      <a:majorFont>
        <a:latin typeface="TWK Everett"/>
        <a:ea typeface=""/>
        <a:cs typeface=""/>
      </a:majorFont>
      <a:minorFont>
        <a:latin typeface="TWK Evere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custClrLst>
    <a:custClr name="White">
      <a:srgbClr val="FFFFFF"/>
    </a:custClr>
    <a:custClr name="Cloud">
      <a:srgbClr val="F2F1EE"/>
    </a:custClr>
    <a:custClr name="Spruce">
      <a:srgbClr val="29707A"/>
    </a:custClr>
    <a:custClr name="Deep Forest">
      <a:srgbClr val="042315"/>
    </a:custClr>
    <a:custClr name="Warm Red">
      <a:srgbClr val="FF462D"/>
    </a:custClr>
    <a:custClr name="Skye">
      <a:srgbClr val="E4F4F1"/>
    </a:custClr>
    <a:custClr name="Spring Green">
      <a:srgbClr val="4CDD84"/>
    </a:custClr>
    <a:custClr name="Earth">
      <a:srgbClr val="9E9287"/>
    </a:custClr>
    <a:custClr name="Dark Stone">
      <a:srgbClr val="3D3C3C"/>
    </a:custClr>
    <a:custClr name="Digital Dark Spring Green">
      <a:srgbClr val="187E3F"/>
    </a:custClr>
    <a:custClr name="Digital Dark Earth">
      <a:srgbClr val="565049"/>
    </a:custClr>
  </a:custClrLst>
  <a:extLst>
    <a:ext uri="{05A4C25C-085E-4340-85A3-A5531E510DB2}">
      <thm15:themeFamily xmlns:thm15="http://schemas.microsoft.com/office/thememl/2012/main" name="Samlink PowerPoint Template 1.3 .pptx" id="{D64C452A-C79A-459F-B466-DEEAD194D14A}" vid="{B074B061-2F28-4DF8-8EC1-6865D0CCEA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C9CAA0D6294AE941A00B1987A57940CD" ma:contentTypeVersion="12" ma:contentTypeDescription="Luo uusi asiakirja." ma:contentTypeScope="" ma:versionID="a24c418f62fd7fdca37193d1eea9304e">
  <xsd:schema xmlns:xsd="http://www.w3.org/2001/XMLSchema" xmlns:xs="http://www.w3.org/2001/XMLSchema" xmlns:p="http://schemas.microsoft.com/office/2006/metadata/properties" xmlns:ns3="7665520c-202c-4351-9538-20c9368d1553" xmlns:ns4="988aa891-ef6c-4ac9-8f82-bf7d028320fe" targetNamespace="http://schemas.microsoft.com/office/2006/metadata/properties" ma:root="true" ma:fieldsID="f357c3f3517c40ec1c47b54d132e4876" ns3:_="" ns4:_="">
    <xsd:import namespace="7665520c-202c-4351-9538-20c9368d1553"/>
    <xsd:import namespace="988aa891-ef6c-4ac9-8f82-bf7d028320f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5520c-202c-4351-9538-20c9368d15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Jakamisvihjeen hajautus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8aa891-ef6c-4ac9-8f82-bf7d02832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C8E937-4CF1-428D-AE9A-6FF7182CED0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665520c-202c-4351-9538-20c9368d1553"/>
    <ds:schemaRef ds:uri="http://schemas.microsoft.com/office/infopath/2007/PartnerControls"/>
    <ds:schemaRef ds:uri="988aa891-ef6c-4ac9-8f82-bf7d028320f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D1F5DE1-AF70-41E9-A02F-B159F3CD5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2A63D9-0864-4251-BE36-14C0055842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65520c-202c-4351-9538-20c9368d1553"/>
    <ds:schemaRef ds:uri="988aa891-ef6c-4ac9-8f82-bf7d028320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Samlink PowerPoint Template 1.3 </Template>
  <TotalTime>2758</TotalTime>
  <Words>2540</Words>
  <Application>Microsoft Office PowerPoint</Application>
  <PresentationFormat>Widescreen</PresentationFormat>
  <Paragraphs>619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Cambria Math</vt:lpstr>
      <vt:lpstr>Courier New</vt:lpstr>
      <vt:lpstr>System Font Regular</vt:lpstr>
      <vt:lpstr>TWK Everett</vt:lpstr>
      <vt:lpstr>Wingdings</vt:lpstr>
      <vt:lpstr>Kyndryl Template</vt:lpstr>
      <vt:lpstr>PowerPoint Presentation</vt:lpstr>
      <vt:lpstr>Agenda</vt:lpstr>
      <vt:lpstr>PowerPoint Presentation</vt:lpstr>
      <vt:lpstr>Background – Samlink</vt:lpstr>
      <vt:lpstr>Background – Motivation</vt:lpstr>
      <vt:lpstr>Background – Objectives</vt:lpstr>
      <vt:lpstr>PowerPoint Presentation</vt:lpstr>
      <vt:lpstr>PowerPoint Presentation</vt:lpstr>
      <vt:lpstr>Cloud ML platforms</vt:lpstr>
      <vt:lpstr>Machine learning algorithms</vt:lpstr>
      <vt:lpstr>Regression analysis</vt:lpstr>
      <vt:lpstr>Principal component analysis</vt:lpstr>
      <vt:lpstr>N-gram features and feature hashing</vt:lpstr>
      <vt:lpstr>Robotic process automation</vt:lpstr>
      <vt:lpstr>Data sensitivity</vt:lpstr>
      <vt:lpstr>PowerPoint Presentation</vt:lpstr>
      <vt:lpstr>Support ticket data</vt:lpstr>
      <vt:lpstr>RPA log data</vt:lpstr>
      <vt:lpstr>Data anonymization</vt:lpstr>
      <vt:lpstr>Azure resources</vt:lpstr>
      <vt:lpstr>PowerPoint Presentation</vt:lpstr>
      <vt:lpstr>Hybrid structure overview</vt:lpstr>
      <vt:lpstr>HML phase 1</vt:lpstr>
      <vt:lpstr>HML phase 2</vt:lpstr>
      <vt:lpstr>PowerPoint Presentation</vt:lpstr>
      <vt:lpstr>Algorithm estimation results</vt:lpstr>
      <vt:lpstr>Final results</vt:lpstr>
      <vt:lpstr>Discussion</vt:lpstr>
      <vt:lpstr>PowerPoint Presentation</vt:lpstr>
      <vt:lpstr>PowerPoint Presentation</vt:lpstr>
      <vt:lpstr>Sources</vt:lpstr>
      <vt:lpstr>Final pipeline design</vt:lpstr>
    </vt:vector>
  </TitlesOfParts>
  <Manager/>
  <Company>Samlink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ThesisPresentation_Matti-Haukilintu</dc:title>
  <dc:subject>Machine learning approach to support ticket forecasting from software logs</dc:subject>
  <dc:creator>Haukilintu Matti (Samlink)</dc:creator>
  <cp:keywords>thesis,ml,ai,rpa</cp:keywords>
  <dc:description/>
  <cp:lastModifiedBy>Haukilintu Matti (Samlink)</cp:lastModifiedBy>
  <cp:revision>27</cp:revision>
  <dcterms:created xsi:type="dcterms:W3CDTF">2022-07-28T17:32:55Z</dcterms:created>
  <dcterms:modified xsi:type="dcterms:W3CDTF">2022-07-30T15:31:43Z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0x010100C9CAA0D6294AE941A00B1987A57940CD</vt:lpwstr>
  </property>
  <property fmtid="{D5CDD505-2E9C-101B-9397-08002B2CF9AE}" pid="3" name="MSIP_Label_9fbac9e3-1687-43de-a617-ff5911e35426_Enabled">
    <vt:lpwstr>True</vt:lpwstr>
  </property>
  <property fmtid="{D5CDD505-2E9C-101B-9397-08002B2CF9AE}" pid="4" name="MSIP_Label_9fbac9e3-1687-43de-a617-ff5911e35426_SiteId">
    <vt:lpwstr>cf97932a-c204-4309-8c50-385dd3e8415b</vt:lpwstr>
  </property>
  <property fmtid="{D5CDD505-2E9C-101B-9397-08002B2CF9AE}" pid="5" name="MSIP_Label_9fbac9e3-1687-43de-a617-ff5911e35426_Owner">
    <vt:lpwstr>jukka.soderstrom@samlink.fi</vt:lpwstr>
  </property>
  <property fmtid="{D5CDD505-2E9C-101B-9397-08002B2CF9AE}" pid="6" name="MSIP_Label_9fbac9e3-1687-43de-a617-ff5911e35426_SetDate">
    <vt:lpwstr>2022-04-27T11:49:54.4523003Z</vt:lpwstr>
  </property>
  <property fmtid="{D5CDD505-2E9C-101B-9397-08002B2CF9AE}" pid="7" name="MSIP_Label_9fbac9e3-1687-43de-a617-ff5911e35426_Name">
    <vt:lpwstr>Default</vt:lpwstr>
  </property>
  <property fmtid="{D5CDD505-2E9C-101B-9397-08002B2CF9AE}" pid="8" name="MSIP_Label_9fbac9e3-1687-43de-a617-ff5911e35426_Application">
    <vt:lpwstr>Microsoft Azure Information Protection</vt:lpwstr>
  </property>
  <property fmtid="{D5CDD505-2E9C-101B-9397-08002B2CF9AE}" pid="9" name="MSIP_Label_9fbac9e3-1687-43de-a617-ff5911e35426_ActionId">
    <vt:lpwstr>b43ed7e4-3142-44d0-8e3f-9dc934e34844</vt:lpwstr>
  </property>
  <property fmtid="{D5CDD505-2E9C-101B-9397-08002B2CF9AE}" pid="10" name="MSIP_Label_9fbac9e3-1687-43de-a617-ff5911e35426_Extended_MSFT_Method">
    <vt:lpwstr>Automatic</vt:lpwstr>
  </property>
  <property fmtid="{D5CDD505-2E9C-101B-9397-08002B2CF9AE}" pid="11" name="Sensitivity">
    <vt:lpwstr>Default</vt:lpwstr>
  </property>
</Properties>
</file>